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57" r:id="rId4"/>
    <p:sldId id="282" r:id="rId5"/>
    <p:sldId id="283" r:id="rId6"/>
    <p:sldId id="258" r:id="rId7"/>
    <p:sldId id="274" r:id="rId8"/>
    <p:sldId id="263" r:id="rId9"/>
    <p:sldId id="264" r:id="rId10"/>
    <p:sldId id="285" r:id="rId11"/>
    <p:sldId id="265" r:id="rId12"/>
    <p:sldId id="266" r:id="rId13"/>
    <p:sldId id="267" r:id="rId14"/>
    <p:sldId id="259" r:id="rId15"/>
    <p:sldId id="276" r:id="rId16"/>
    <p:sldId id="277" r:id="rId17"/>
    <p:sldId id="262" r:id="rId18"/>
    <p:sldId id="280" r:id="rId19"/>
    <p:sldId id="278" r:id="rId20"/>
    <p:sldId id="279" r:id="rId21"/>
    <p:sldId id="260" r:id="rId22"/>
    <p:sldId id="275" r:id="rId23"/>
    <p:sldId id="269" r:id="rId24"/>
    <p:sldId id="268" r:id="rId25"/>
    <p:sldId id="271" r:id="rId26"/>
    <p:sldId id="272" r:id="rId27"/>
    <p:sldId id="273" r:id="rId28"/>
    <p:sldId id="270" r:id="rId29"/>
    <p:sldId id="281" r:id="rId30"/>
    <p:sldId id="28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EAD25B-3754-4628-915E-50A2260A10F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903FF87-E105-42C8-BBF0-1ADDFED8FE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and Working </a:t>
            </a:r>
            <a:r>
              <a:rPr lang="en-US" dirty="0" smtClean="0"/>
              <a:t>With </a:t>
            </a:r>
            <a:r>
              <a:rPr lang="en-US" dirty="0"/>
              <a:t>Parents Who Have a History of Complex Trauma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Hot Topic</a:t>
            </a:r>
          </a:p>
          <a:p>
            <a:r>
              <a:rPr lang="en-US" dirty="0" smtClean="0"/>
              <a:t>June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Espen Klausen, Ph.D.</a:t>
            </a:r>
          </a:p>
          <a:p>
            <a:r>
              <a:rPr lang="en-US" dirty="0" smtClean="0"/>
              <a:t>Licensed Psychologist with </a:t>
            </a:r>
          </a:p>
          <a:p>
            <a:r>
              <a:rPr lang="en-US" dirty="0" smtClean="0"/>
              <a:t>Fond du Lac County’s</a:t>
            </a:r>
          </a:p>
          <a:p>
            <a:r>
              <a:rPr lang="en-US" dirty="0" smtClean="0"/>
              <a:t>Department of Community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9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work around the tuned anxiety and erratic emotional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Never use absolutes unless absolutely necessary</a:t>
            </a:r>
          </a:p>
          <a:p>
            <a:r>
              <a:rPr lang="en-US" dirty="0" smtClean="0"/>
              <a:t>Use ratings (e.g., 0-10 scale) to prevent black and white thinking</a:t>
            </a:r>
          </a:p>
          <a:p>
            <a:r>
              <a:rPr lang="en-US" dirty="0" smtClean="0"/>
              <a:t>“You gave that message to your son at a ‘6.’ Nice</a:t>
            </a:r>
          </a:p>
          <a:p>
            <a:pPr marL="68580" indent="0">
              <a:buNone/>
            </a:pPr>
            <a:r>
              <a:rPr lang="en-US" dirty="0" smtClean="0"/>
              <a:t>job. If you maintain eye-contact </a:t>
            </a:r>
          </a:p>
          <a:p>
            <a:pPr marL="68580" indent="0">
              <a:buNone/>
            </a:pPr>
            <a:r>
              <a:rPr lang="en-US" dirty="0" smtClean="0"/>
              <a:t>a little more, your assertiveness </a:t>
            </a:r>
          </a:p>
          <a:p>
            <a:pPr marL="68580" indent="0">
              <a:buNone/>
            </a:pPr>
            <a:r>
              <a:rPr lang="en-US" dirty="0" smtClean="0"/>
              <a:t>will be at a ‘7’”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886200"/>
            <a:ext cx="3524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2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work around the tuned anxiety and erratic emotional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Validate and respect that the person has the emotional reaction before moving on to rational thinking</a:t>
            </a:r>
          </a:p>
          <a:p>
            <a:pPr lvl="1"/>
            <a:r>
              <a:rPr lang="en-US" dirty="0" smtClean="0"/>
              <a:t>You: “How bad – 0-10 - do you feel when your son cries when in time-out?” </a:t>
            </a:r>
          </a:p>
          <a:p>
            <a:pPr lvl="1"/>
            <a:r>
              <a:rPr lang="en-US" dirty="0" smtClean="0"/>
              <a:t>Him: “A ‘9’.” </a:t>
            </a:r>
          </a:p>
          <a:p>
            <a:pPr lvl="1"/>
            <a:r>
              <a:rPr lang="en-US" dirty="0" smtClean="0"/>
              <a:t>You: “How big of a deal is it that he cries while in time out?”</a:t>
            </a:r>
          </a:p>
          <a:p>
            <a:pPr lvl="1"/>
            <a:r>
              <a:rPr lang="en-US" dirty="0" smtClean="0"/>
              <a:t>Him: “A ‘7’”</a:t>
            </a:r>
          </a:p>
          <a:p>
            <a:pPr lvl="1"/>
            <a:r>
              <a:rPr lang="en-US" dirty="0" smtClean="0"/>
              <a:t>You: “Last week you said that it was a ‘7’” when he ran out of the house and did not come back for 3 hours – is his crying in time-out a bigger or smaller deal than that?”</a:t>
            </a:r>
          </a:p>
          <a:p>
            <a:pPr lvl="1"/>
            <a:r>
              <a:rPr lang="en-US" dirty="0" smtClean="0"/>
              <a:t>Him: “Oh – that was way worse. I guess his crying is more like a ‘4’”</a:t>
            </a:r>
          </a:p>
          <a:p>
            <a:r>
              <a:rPr lang="en-US" dirty="0" smtClean="0"/>
              <a:t>Use specifics and numbers (speaks to the rational left hemisphere) rather than vague terms (speak to the more emotional right hemisphere)</a:t>
            </a:r>
          </a:p>
          <a:p>
            <a:pPr lvl="1"/>
            <a:r>
              <a:rPr lang="en-US" dirty="0" smtClean="0"/>
              <a:t>Do: “2 times each day” – Not: “a couple times a day”</a:t>
            </a:r>
          </a:p>
          <a:p>
            <a:pPr lvl="1"/>
            <a:r>
              <a:rPr lang="en-US" dirty="0" smtClean="0"/>
              <a:t>Do: “Next week Thursday” – Not: “toward the end of next week”</a:t>
            </a:r>
          </a:p>
          <a:p>
            <a:pPr lvl="1"/>
            <a:r>
              <a:rPr lang="en-US" dirty="0" smtClean="0"/>
              <a:t>Do: “You have two more goals to complete” – Not: “You still have a ways to go on your goals”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Repeated pairing of a stimuli and an emotion</a:t>
            </a:r>
          </a:p>
          <a:p>
            <a:pPr lvl="1"/>
            <a:r>
              <a:rPr lang="en-US" dirty="0" smtClean="0"/>
              <a:t>That stimuli can create that emotion on its own and in other contexts</a:t>
            </a:r>
            <a:endParaRPr lang="en-US" dirty="0" smtClean="0"/>
          </a:p>
          <a:p>
            <a:r>
              <a:rPr lang="en-US" dirty="0" smtClean="0"/>
              <a:t>The emotional reaction is </a:t>
            </a:r>
            <a:r>
              <a:rPr lang="en-US" u="sng" dirty="0" smtClean="0"/>
              <a:t>involuntary</a:t>
            </a:r>
          </a:p>
          <a:p>
            <a:pPr lvl="1"/>
            <a:r>
              <a:rPr lang="en-US" dirty="0" smtClean="0"/>
              <a:t>Must not be blamed</a:t>
            </a:r>
          </a:p>
          <a:p>
            <a:pPr lvl="1"/>
            <a:r>
              <a:rPr lang="en-US" dirty="0" smtClean="0"/>
              <a:t>Should be seen as natural given their experiences</a:t>
            </a:r>
          </a:p>
          <a:p>
            <a:r>
              <a:rPr lang="en-US" dirty="0" smtClean="0"/>
              <a:t>Keep a log of such triggering stimuli </a:t>
            </a:r>
          </a:p>
          <a:p>
            <a:pPr lvl="1"/>
            <a:r>
              <a:rPr lang="en-US" dirty="0" smtClean="0"/>
              <a:t>Avoid such stimuli (unless absolutely necessary for the work)</a:t>
            </a:r>
          </a:p>
          <a:p>
            <a:r>
              <a:rPr lang="en-US" dirty="0" smtClean="0"/>
              <a:t>Be mindful of triggering stimuli that may be involved in parenting situations</a:t>
            </a:r>
          </a:p>
          <a:p>
            <a:r>
              <a:rPr lang="en-US" dirty="0" smtClean="0"/>
              <a:t>Often unaware of the connection</a:t>
            </a:r>
          </a:p>
          <a:p>
            <a:r>
              <a:rPr lang="en-US" dirty="0" smtClean="0"/>
              <a:t>May find other things to which to attribute the emotion</a:t>
            </a:r>
          </a:p>
          <a:p>
            <a:r>
              <a:rPr lang="en-US" dirty="0" smtClean="0"/>
              <a:t>Help them create positive experiences with parenting so that parenting creates more positive feelings in the future</a:t>
            </a:r>
          </a:p>
          <a:p>
            <a:r>
              <a:rPr lang="en-US" dirty="0" smtClean="0"/>
              <a:t>Too much confrontation about their parenting will make parenting something that evokes negative emotions</a:t>
            </a:r>
          </a:p>
        </p:txBody>
      </p:sp>
    </p:spTree>
    <p:extLst>
      <p:ext uri="{BB962C8B-B14F-4D97-AF65-F5344CB8AC3E}">
        <p14:creationId xmlns:p14="http://schemas.microsoft.com/office/powerpoint/2010/main" val="291274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024744" cy="1143000"/>
          </a:xfrm>
        </p:spPr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515491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6777317" cy="35089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 mindful of all the senses in identifying triggers </a:t>
            </a:r>
          </a:p>
          <a:p>
            <a:pPr lvl="1"/>
            <a:r>
              <a:rPr lang="en-US" dirty="0" smtClean="0"/>
              <a:t>We tend to focus on: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earing </a:t>
            </a:r>
          </a:p>
          <a:p>
            <a:pPr lvl="2"/>
            <a:r>
              <a:rPr lang="en-US" dirty="0" smtClean="0"/>
              <a:t>Seeing</a:t>
            </a:r>
          </a:p>
          <a:p>
            <a:pPr lvl="1"/>
            <a:r>
              <a:rPr lang="en-US" dirty="0" smtClean="0"/>
              <a:t>We should also tune more into:</a:t>
            </a:r>
          </a:p>
          <a:p>
            <a:pPr lvl="2"/>
            <a:r>
              <a:rPr lang="en-US" dirty="0" smtClean="0"/>
              <a:t>Smell (most potent sense in its effects on emotions and memory)</a:t>
            </a:r>
          </a:p>
          <a:p>
            <a:pPr lvl="2"/>
            <a:r>
              <a:rPr lang="en-US" dirty="0" smtClean="0"/>
              <a:t>Touch (often potent if a history of sexual abuse)</a:t>
            </a:r>
          </a:p>
          <a:p>
            <a:pPr lvl="2"/>
            <a:r>
              <a:rPr lang="en-US" dirty="0" smtClean="0"/>
              <a:t>Taste</a:t>
            </a:r>
          </a:p>
          <a:p>
            <a:pPr lvl="1"/>
            <a:r>
              <a:rPr lang="en-US" dirty="0" smtClean="0"/>
              <a:t>There are other senses to keep in mind as well:</a:t>
            </a:r>
          </a:p>
          <a:p>
            <a:pPr lvl="2"/>
            <a:r>
              <a:rPr lang="en-US" dirty="0" smtClean="0"/>
              <a:t>Vestibular (direction of the head relative to the direction of gravity)</a:t>
            </a:r>
          </a:p>
          <a:p>
            <a:pPr lvl="2"/>
            <a:r>
              <a:rPr lang="en-US" dirty="0" smtClean="0"/>
              <a:t>Kinesthetic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Pressure</a:t>
            </a:r>
          </a:p>
          <a:p>
            <a:pPr lvl="2"/>
            <a:r>
              <a:rPr lang="en-US" dirty="0" smtClean="0"/>
              <a:t>Viscosity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75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Frontal Lobe/Executive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Likely to be underdeveloped if:</a:t>
            </a:r>
          </a:p>
          <a:p>
            <a:r>
              <a:rPr lang="en-US" dirty="0" smtClean="0"/>
              <a:t>Unpredictability and chaos</a:t>
            </a:r>
          </a:p>
          <a:p>
            <a:r>
              <a:rPr lang="en-US" dirty="0" smtClean="0"/>
              <a:t>Family or child’s mind frequently in survival mode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likely to develop well and become strong if growing up with: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Clear connections between cause and effect (e.g., behaviors and consequences)</a:t>
            </a:r>
          </a:p>
          <a:p>
            <a:r>
              <a:rPr lang="en-US" dirty="0" smtClean="0"/>
              <a:t>Problems with these in the home tend to be cross-generational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1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Frontal Lobe/Executive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Also Impaired by:</a:t>
            </a:r>
          </a:p>
          <a:p>
            <a:r>
              <a:rPr lang="en-US" dirty="0" smtClean="0"/>
              <a:t>Alcohol and recreational drug use</a:t>
            </a:r>
          </a:p>
          <a:p>
            <a:r>
              <a:rPr lang="en-US" dirty="0" smtClean="0"/>
              <a:t>Ongoing-stress</a:t>
            </a:r>
          </a:p>
          <a:p>
            <a:r>
              <a:rPr lang="en-US" dirty="0" smtClean="0"/>
              <a:t>Multi-tasking</a:t>
            </a:r>
          </a:p>
          <a:p>
            <a:r>
              <a:rPr lang="en-US" dirty="0" smtClean="0"/>
              <a:t>Poor sleep</a:t>
            </a:r>
          </a:p>
          <a:p>
            <a:r>
              <a:rPr lang="en-US" dirty="0" smtClean="0"/>
              <a:t>Hunger</a:t>
            </a:r>
          </a:p>
          <a:p>
            <a:r>
              <a:rPr lang="en-US" dirty="0" smtClean="0"/>
              <a:t>Any physical problem causing fogginess (e.g., some allergies)</a:t>
            </a:r>
          </a:p>
          <a:p>
            <a:r>
              <a:rPr lang="en-US" dirty="0" smtClean="0"/>
              <a:t>Dissociation (discussed later)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5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Frontal Lobe/Executive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Responsible for:</a:t>
            </a:r>
          </a:p>
          <a:p>
            <a:r>
              <a:rPr lang="en-US" dirty="0" smtClean="0"/>
              <a:t>Our consciousness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Filtering what we should not pay attention to</a:t>
            </a:r>
          </a:p>
          <a:p>
            <a:r>
              <a:rPr lang="en-US" dirty="0" smtClean="0"/>
              <a:t>Over-riding impulses from the rest of the brain</a:t>
            </a:r>
          </a:p>
          <a:p>
            <a:r>
              <a:rPr lang="en-US" dirty="0" smtClean="0"/>
              <a:t>Motivation to push through resistance (e.g., self-activation when mind or body wants to be inactive)</a:t>
            </a:r>
          </a:p>
          <a:p>
            <a:r>
              <a:rPr lang="en-US" dirty="0" smtClean="0"/>
              <a:t>Bring up information at the right time in the future (prospective memory)</a:t>
            </a:r>
          </a:p>
          <a:p>
            <a:r>
              <a:rPr lang="en-US" dirty="0" smtClean="0"/>
              <a:t>Holding several bits of information in your consciousness simultaneously (working memory)</a:t>
            </a:r>
          </a:p>
          <a:p>
            <a:r>
              <a:rPr lang="en-US" dirty="0" smtClean="0"/>
              <a:t>When tasks are too much for frontal lobe to handle we become over-whelmed</a:t>
            </a:r>
          </a:p>
          <a:p>
            <a:r>
              <a:rPr lang="en-US" dirty="0" smtClean="0"/>
              <a:t>When over-loaded we make impulsive choices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Executive functioning – prospective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Proactive memory a matter of both memory (mid-brain) and frontal lobe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calendars, appointment books, electronic devises with reminders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confuse poor prospective memor</a:t>
            </a:r>
            <a:r>
              <a:rPr lang="en-US" dirty="0" smtClean="0"/>
              <a:t>y with lack of investment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confuse poor organization skills with lack of investment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Challenge them on not applying skills and reminder tools – not on lack of caring or poor priorities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Prompt them to make images in their head of where they are when they need to remember it and a clue as to what – the wilder the image the better</a:t>
            </a:r>
          </a:p>
          <a:p>
            <a:pPr marL="742950" lvl="2" indent="-342900"/>
            <a:r>
              <a:rPr lang="en-US" dirty="0" smtClean="0"/>
              <a:t>“I picture my daughter in her time-out spot. She looks and sounds like a banshee. I see the mime me standing there as well – this silent, expression-less mime”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0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them get a way from planning to do something at a vague time in the future</a:t>
            </a:r>
          </a:p>
          <a:p>
            <a:r>
              <a:rPr lang="en-US" dirty="0" smtClean="0"/>
              <a:t>Even if can be done any-time, help them pick specific times</a:t>
            </a:r>
          </a:p>
          <a:p>
            <a:r>
              <a:rPr lang="en-US" dirty="0" smtClean="0"/>
              <a:t>Coach them in setting up reminders for themselves </a:t>
            </a:r>
          </a:p>
          <a:p>
            <a:r>
              <a:rPr lang="en-US" dirty="0" smtClean="0"/>
              <a:t>Practice setting down point-by-point action-tasks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2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adults can hold 7 (5-9) small bits of information in their consciousness</a:t>
            </a:r>
          </a:p>
          <a:p>
            <a:r>
              <a:rPr lang="en-US" dirty="0" smtClean="0"/>
              <a:t>When overloaded leads to frustration and potentially anger</a:t>
            </a:r>
          </a:p>
          <a:p>
            <a:r>
              <a:rPr lang="en-US" dirty="0" smtClean="0"/>
              <a:t>When filled with something, will make impulsive choices about other things</a:t>
            </a:r>
          </a:p>
          <a:p>
            <a:r>
              <a:rPr lang="en-US" dirty="0" smtClean="0"/>
              <a:t>Some available memory space is needed to store memories – multi-tasking interferes with memory creation</a:t>
            </a:r>
          </a:p>
        </p:txBody>
      </p:sp>
    </p:spTree>
    <p:extLst>
      <p:ext uri="{BB962C8B-B14F-4D97-AF65-F5344CB8AC3E}">
        <p14:creationId xmlns:p14="http://schemas.microsoft.com/office/powerpoint/2010/main" val="235565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60" y="3048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pictures are courtesy of </a:t>
            </a:r>
            <a:r>
              <a:rPr lang="en-US" sz="3600" dirty="0" smtClean="0">
                <a:solidFill>
                  <a:schemeClr val="tx1"/>
                </a:solidFill>
              </a:rPr>
              <a:t>christinaklausenphotography.com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Maximizing </a:t>
            </a:r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M</a:t>
            </a:r>
            <a:r>
              <a:rPr lang="en-US" dirty="0" smtClean="0"/>
              <a:t>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Minimize multi-tasking</a:t>
            </a:r>
          </a:p>
          <a:p>
            <a:r>
              <a:rPr lang="en-US" dirty="0" smtClean="0"/>
              <a:t>Ensure good sleep and eating habits</a:t>
            </a:r>
          </a:p>
          <a:p>
            <a:r>
              <a:rPr lang="en-US" dirty="0" smtClean="0"/>
              <a:t>Eliminate distractions</a:t>
            </a:r>
          </a:p>
          <a:p>
            <a:r>
              <a:rPr lang="en-US" dirty="0" smtClean="0"/>
              <a:t>Use pen and paper to extend the working memory</a:t>
            </a:r>
          </a:p>
          <a:p>
            <a:r>
              <a:rPr lang="en-US" dirty="0" smtClean="0"/>
              <a:t>Teach them one thing at a time</a:t>
            </a:r>
          </a:p>
          <a:p>
            <a:r>
              <a:rPr lang="en-US" dirty="0" smtClean="0"/>
              <a:t>May be too much to be given instructions while parenting </a:t>
            </a:r>
          </a:p>
          <a:p>
            <a:pPr lvl="1"/>
            <a:r>
              <a:rPr lang="en-US" dirty="0" smtClean="0"/>
              <a:t>May benefit from review of a recording of them parenting 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8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and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an agenda</a:t>
            </a:r>
          </a:p>
          <a:p>
            <a:r>
              <a:rPr lang="en-US" dirty="0" smtClean="0"/>
              <a:t>Keep a visual focal point as a reminder of the focus of the discussion</a:t>
            </a:r>
          </a:p>
          <a:p>
            <a:r>
              <a:rPr lang="en-US" dirty="0" smtClean="0"/>
              <a:t>Help the parent to use visual reminders of what they are focusing on in any given situation</a:t>
            </a:r>
          </a:p>
          <a:p>
            <a:r>
              <a:rPr lang="en-US" dirty="0" smtClean="0"/>
              <a:t>Removal of recurring distractions (e.g., cell phones)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2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We have two primary modes – rest and activity</a:t>
            </a:r>
          </a:p>
          <a:p>
            <a:pPr lvl="2"/>
            <a:r>
              <a:rPr lang="en-US" dirty="0" smtClean="0"/>
              <a:t>Affects both physical activation and mental set</a:t>
            </a:r>
            <a:endParaRPr lang="en-US" dirty="0" smtClean="0"/>
          </a:p>
          <a:p>
            <a:pPr lvl="1"/>
            <a:r>
              <a:rPr lang="en-US" dirty="0" smtClean="0"/>
              <a:t>Takes 10-15 minutes to make the switch</a:t>
            </a:r>
          </a:p>
          <a:p>
            <a:pPr lvl="1"/>
            <a:r>
              <a:rPr lang="en-US" dirty="0" smtClean="0"/>
              <a:t>Don’t: “I’ll just sit down for 10 minute”</a:t>
            </a:r>
          </a:p>
          <a:p>
            <a:pPr lvl="1"/>
            <a:r>
              <a:rPr lang="en-US" dirty="0" smtClean="0"/>
              <a:t>Plan the parenting and household needs accordingly</a:t>
            </a:r>
            <a:endParaRPr lang="en-US" dirty="0" smtClean="0"/>
          </a:p>
          <a:p>
            <a:pPr lvl="1"/>
            <a:r>
              <a:rPr lang="en-US" dirty="0" smtClean="0"/>
              <a:t>Activation jar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Good eating schedule and sleep schedule</a:t>
            </a:r>
          </a:p>
          <a:p>
            <a:r>
              <a:rPr lang="en-US" dirty="0" smtClean="0"/>
              <a:t>Because of the children’s need – </a:t>
            </a:r>
            <a:r>
              <a:rPr lang="en-US" u="sng" dirty="0" smtClean="0"/>
              <a:t>this is a parenting issue</a:t>
            </a:r>
          </a:p>
          <a:p>
            <a:r>
              <a:rPr lang="en-US" dirty="0" smtClean="0"/>
              <a:t>A good child-friendly sleep/wake and eating schedule is </a:t>
            </a:r>
            <a:r>
              <a:rPr lang="en-US" u="sng" dirty="0" smtClean="0"/>
              <a:t>a parenting skill</a:t>
            </a:r>
            <a:r>
              <a:rPr lang="en-US" dirty="0" smtClean="0"/>
              <a:t> – a good schedule is not suddenly done – it is something the brain gets accustomed to </a:t>
            </a:r>
          </a:p>
          <a:p>
            <a:r>
              <a:rPr lang="en-US" dirty="0" smtClean="0"/>
              <a:t>Improves growth and functioning of the frontal lobe </a:t>
            </a:r>
          </a:p>
          <a:p>
            <a:r>
              <a:rPr lang="en-US" dirty="0"/>
              <a:t>I</a:t>
            </a:r>
            <a:r>
              <a:rPr lang="en-US" dirty="0" smtClean="0"/>
              <a:t>mproves long-term and prospective memory</a:t>
            </a:r>
          </a:p>
          <a:p>
            <a:r>
              <a:rPr lang="en-US" dirty="0" smtClean="0"/>
              <a:t>Reduces emotional reactivity</a:t>
            </a:r>
          </a:p>
        </p:txBody>
      </p:sp>
    </p:spTree>
    <p:extLst>
      <p:ext uri="{BB962C8B-B14F-4D97-AF65-F5344CB8AC3E}">
        <p14:creationId xmlns:p14="http://schemas.microsoft.com/office/powerpoint/2010/main" val="396495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Dysthymia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memories and emotions have been</a:t>
            </a:r>
          </a:p>
          <a:p>
            <a:pPr lvl="1"/>
            <a:r>
              <a:rPr lang="en-US" dirty="0" smtClean="0"/>
              <a:t>Frequently and intensely unpleasant</a:t>
            </a:r>
          </a:p>
          <a:p>
            <a:pPr lvl="1"/>
            <a:r>
              <a:rPr lang="en-US" dirty="0" smtClean="0"/>
              <a:t>Dismissed or given a bas reception if expressed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Dysthymic state of signals from the mid-brain being filtered out and not reaching the awareness centers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Functioning (but not thriving)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Memories are vague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Few difficult emotions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Almost no enjoyment of anything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Flattened affect (interferes with bonding and more)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Poor motivation</a:t>
            </a:r>
          </a:p>
          <a:p>
            <a:pPr lvl="2">
              <a:buFont typeface="Symbol"/>
              <a:buChar char="Þ"/>
            </a:pPr>
            <a:r>
              <a:rPr lang="en-US" dirty="0" smtClean="0"/>
              <a:t>May have explosive anger</a:t>
            </a:r>
          </a:p>
        </p:txBody>
      </p:sp>
    </p:spTree>
    <p:extLst>
      <p:ext uri="{BB962C8B-B14F-4D97-AF65-F5344CB8AC3E}">
        <p14:creationId xmlns:p14="http://schemas.microsoft.com/office/powerpoint/2010/main" val="316252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024744" cy="1143000"/>
          </a:xfrm>
        </p:spPr>
        <p:txBody>
          <a:bodyPr/>
          <a:lstStyle/>
          <a:p>
            <a:r>
              <a:rPr lang="en-US" dirty="0" smtClean="0"/>
              <a:t>Dysthymia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777317" cy="3508977"/>
          </a:xfrm>
        </p:spPr>
        <p:txBody>
          <a:bodyPr/>
          <a:lstStyle/>
          <a:p>
            <a:r>
              <a:rPr lang="en-US" dirty="0" smtClean="0"/>
              <a:t>Refer to psycho-</a:t>
            </a:r>
          </a:p>
          <a:p>
            <a:pPr marL="365760" lvl="1" indent="0">
              <a:buNone/>
            </a:pPr>
            <a:r>
              <a:rPr lang="en-US" dirty="0" smtClean="0"/>
              <a:t>Therapy.</a:t>
            </a:r>
          </a:p>
          <a:p>
            <a:pPr lvl="1"/>
            <a:r>
              <a:rPr lang="en-US" dirty="0" smtClean="0"/>
              <a:t>They are  often not </a:t>
            </a:r>
          </a:p>
          <a:p>
            <a:pPr marL="365760" lvl="1" indent="0">
              <a:buNone/>
            </a:pPr>
            <a:r>
              <a:rPr lang="en-US" dirty="0" smtClean="0"/>
              <a:t>aware that their mild </a:t>
            </a:r>
          </a:p>
          <a:p>
            <a:pPr marL="365760" lvl="1" indent="0">
              <a:buNone/>
            </a:pPr>
            <a:r>
              <a:rPr lang="en-US" dirty="0" smtClean="0"/>
              <a:t>depressive state is not </a:t>
            </a:r>
          </a:p>
          <a:p>
            <a:pPr marL="365760" lvl="1" indent="0">
              <a:buNone/>
            </a:pPr>
            <a:r>
              <a:rPr lang="en-US" dirty="0" smtClean="0"/>
              <a:t>normal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2" y="457200"/>
            <a:ext cx="4873128" cy="6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2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Circumventing Dysthymia</a:t>
            </a:r>
            <a:br>
              <a:rPr lang="en-US" dirty="0" smtClean="0"/>
            </a:br>
            <a:r>
              <a:rPr lang="en-US" dirty="0" smtClean="0"/>
              <a:t>-Vague Memories-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they have a hard time accessing details of memories, loosen up their mind by asking about specific sensory experiences</a:t>
            </a:r>
          </a:p>
          <a:p>
            <a:pPr lvl="1"/>
            <a:r>
              <a:rPr lang="en-US" dirty="0" smtClean="0"/>
              <a:t>“When you were watching the children at the park on Friday, what was the weather like? The temperature? What color was the play equipment? What noises could you hear?”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6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Circumventing Flattened Affect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Flattened affect is a</a:t>
            </a:r>
          </a:p>
          <a:p>
            <a:pPr marL="0" indent="0">
              <a:buNone/>
            </a:pPr>
            <a:r>
              <a:rPr lang="en-US" dirty="0" smtClean="0"/>
              <a:t>parenting issue</a:t>
            </a:r>
          </a:p>
          <a:p>
            <a:r>
              <a:rPr lang="en-US" dirty="0" smtClean="0"/>
              <a:t>Weak muscles </a:t>
            </a:r>
          </a:p>
          <a:p>
            <a:r>
              <a:rPr lang="en-US" dirty="0" smtClean="0"/>
              <a:t>Bite a pencil for 20 min</a:t>
            </a:r>
          </a:p>
          <a:p>
            <a:r>
              <a:rPr lang="en-US" dirty="0" smtClean="0"/>
              <a:t>Do not let the lips </a:t>
            </a:r>
          </a:p>
          <a:p>
            <a:pPr marL="0" indent="0">
              <a:buNone/>
            </a:pPr>
            <a:r>
              <a:rPr lang="en-US" dirty="0" smtClean="0"/>
              <a:t>touch the pencil </a:t>
            </a:r>
            <a:endParaRPr lang="en-US" dirty="0"/>
          </a:p>
          <a:p>
            <a:r>
              <a:rPr lang="en-US" dirty="0" smtClean="0"/>
              <a:t>2+ times/day</a:t>
            </a:r>
            <a:endParaRPr lang="en-US" dirty="0"/>
          </a:p>
        </p:txBody>
      </p:sp>
      <p:pic>
        <p:nvPicPr>
          <p:cNvPr id="1026" name="Picture 2" descr="C:\Users\Klausen\AppData\Local\Microsoft\Windows\Temporary Internet Files\Content.Outlook\H6NYRY4E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4500" y="19431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62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coping strategy children often naturally use </a:t>
            </a:r>
            <a:r>
              <a:rPr lang="en-US" u="sng" dirty="0" smtClean="0"/>
              <a:t>during</a:t>
            </a:r>
            <a:r>
              <a:rPr lang="en-US" dirty="0" smtClean="0"/>
              <a:t> trauma</a:t>
            </a:r>
          </a:p>
          <a:p>
            <a:r>
              <a:rPr lang="en-US" dirty="0" smtClean="0"/>
              <a:t>Mental disconnection from their own body and environment</a:t>
            </a:r>
          </a:p>
          <a:p>
            <a:r>
              <a:rPr lang="en-US" dirty="0" smtClean="0"/>
              <a:t>If having learned to </a:t>
            </a:r>
            <a:r>
              <a:rPr lang="en-US" dirty="0"/>
              <a:t>d</a:t>
            </a:r>
            <a:r>
              <a:rPr lang="en-US" dirty="0" smtClean="0"/>
              <a:t>o it during trauma may start doing it in other anxiety provoking situations</a:t>
            </a:r>
          </a:p>
          <a:p>
            <a:r>
              <a:rPr lang="en-US" dirty="0" smtClean="0"/>
              <a:t>Is often misdiagnosed as Attention-Deficit/Hyperactivity Disorder, inattentive type</a:t>
            </a:r>
          </a:p>
          <a:p>
            <a:r>
              <a:rPr lang="en-US" dirty="0" smtClean="0"/>
              <a:t>May continue into adulthood</a:t>
            </a:r>
          </a:p>
          <a:p>
            <a:pPr lvl="1"/>
            <a:r>
              <a:rPr lang="en-US" dirty="0" smtClean="0"/>
              <a:t>Then interferes with adult life and with parenting</a:t>
            </a:r>
          </a:p>
          <a:p>
            <a:r>
              <a:rPr lang="en-US" dirty="0" smtClean="0"/>
              <a:t>Interferes with parenting and adult life in general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6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Dissociation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Watch out for eyes going “blank” or sudden changes in how they process information (they may seem high or dazed – or suddenly rigidly defensive)</a:t>
            </a:r>
          </a:p>
          <a:p>
            <a:r>
              <a:rPr lang="en-US" dirty="0" smtClean="0"/>
              <a:t>They are unlikely to remember details of what goes on while dissociated, so step back and regroup</a:t>
            </a:r>
          </a:p>
          <a:p>
            <a:r>
              <a:rPr lang="en-US" dirty="0" smtClean="0"/>
              <a:t>Keep track of what triggers dissociation</a:t>
            </a:r>
          </a:p>
          <a:p>
            <a:r>
              <a:rPr lang="en-US" dirty="0" smtClean="0"/>
              <a:t>Find an agreed-upon signal by you if you catch them dissociating (with you or while parenting)</a:t>
            </a:r>
          </a:p>
          <a:p>
            <a:r>
              <a:rPr lang="en-US" dirty="0" smtClean="0"/>
              <a:t>Then work with them on using a grounding tool – they often already have them – just not realizing that this is how they use it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1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effects on the brain</a:t>
            </a:r>
          </a:p>
          <a:p>
            <a:r>
              <a:rPr lang="en-US" dirty="0" smtClean="0"/>
              <a:t>Learned emotional reactions </a:t>
            </a:r>
          </a:p>
          <a:p>
            <a:r>
              <a:rPr lang="en-US" dirty="0" smtClean="0"/>
              <a:t>Learned reaction to own emotions</a:t>
            </a:r>
          </a:p>
          <a:p>
            <a:r>
              <a:rPr lang="en-US" dirty="0" smtClean="0"/>
              <a:t>How to work around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Dissociation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777317" cy="48253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Grounding tools brings them out of the dissociation and back in contact with what they need to deal with around them</a:t>
            </a:r>
          </a:p>
          <a:p>
            <a:r>
              <a:rPr lang="en-US" dirty="0"/>
              <a:t>It is not the same as forms of coping that distracts them away from reality </a:t>
            </a:r>
          </a:p>
          <a:p>
            <a:r>
              <a:rPr lang="en-US" dirty="0"/>
              <a:t>Grounding techniques some respond to:</a:t>
            </a:r>
          </a:p>
          <a:p>
            <a:pPr lvl="1"/>
            <a:r>
              <a:rPr lang="en-US" dirty="0"/>
              <a:t>Deep breathing (10+% will get more anxious)</a:t>
            </a:r>
          </a:p>
          <a:p>
            <a:pPr lvl="1"/>
            <a:r>
              <a:rPr lang="en-US" dirty="0"/>
              <a:t>Rubbing something with a specific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texture </a:t>
            </a:r>
            <a:r>
              <a:rPr lang="en-US" dirty="0"/>
              <a:t>(special coin, smooth stone,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silk </a:t>
            </a:r>
            <a:r>
              <a:rPr lang="en-US" dirty="0"/>
              <a:t>border)</a:t>
            </a:r>
          </a:p>
          <a:p>
            <a:pPr lvl="1"/>
            <a:r>
              <a:rPr lang="en-US" dirty="0"/>
              <a:t>Putting on a heavy vest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(</a:t>
            </a:r>
            <a:r>
              <a:rPr lang="en-US" dirty="0"/>
              <a:t>or leather jacket)</a:t>
            </a:r>
          </a:p>
          <a:p>
            <a:pPr lvl="1"/>
            <a:r>
              <a:rPr lang="en-US" dirty="0"/>
              <a:t>Tapping one or more specific spots on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their own body</a:t>
            </a:r>
            <a:endParaRPr lang="en-US" dirty="0"/>
          </a:p>
          <a:p>
            <a:pPr lvl="1"/>
            <a:r>
              <a:rPr lang="en-US" dirty="0"/>
              <a:t>Release a smell that is pleasant and that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they </a:t>
            </a:r>
            <a:r>
              <a:rPr lang="en-US" dirty="0"/>
              <a:t>started using after had escaped the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trauma </a:t>
            </a:r>
            <a:r>
              <a:rPr lang="en-US" dirty="0"/>
              <a:t>and during a time they felt safe</a:t>
            </a:r>
          </a:p>
          <a:p>
            <a:pPr lvl="1"/>
            <a:r>
              <a:rPr lang="en-US" dirty="0"/>
              <a:t>Suck on a flavor of candy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(</a:t>
            </a:r>
            <a:r>
              <a:rPr lang="en-US" dirty="0"/>
              <a:t>as with the smell)</a:t>
            </a:r>
          </a:p>
          <a:p>
            <a:pPr lvl="1"/>
            <a:r>
              <a:rPr lang="en-US" dirty="0"/>
              <a:t>A brief body movement from Tai Chi,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yoga</a:t>
            </a:r>
            <a:r>
              <a:rPr lang="en-US" dirty="0"/>
              <a:t>, or other body exercise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(</a:t>
            </a:r>
            <a:r>
              <a:rPr lang="en-US" dirty="0"/>
              <a:t>as with the smell and taste)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575" y="2743200"/>
            <a:ext cx="4162425" cy="33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7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Awareness and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5413337" cy="520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Above all: </a:t>
            </a:r>
          </a:p>
          <a:p>
            <a:pPr marL="0" indent="0" algn="ctr">
              <a:buNone/>
            </a:pPr>
            <a:r>
              <a:rPr lang="en-US" dirty="0" smtClean="0"/>
              <a:t>BE MINDFUL OF THEIR TRAUMA </a:t>
            </a:r>
          </a:p>
          <a:p>
            <a:pPr marL="0" indent="0" algn="ctr">
              <a:buNone/>
            </a:pPr>
            <a:r>
              <a:rPr lang="en-US" dirty="0" smtClean="0"/>
              <a:t>AND ITS EFFECTS</a:t>
            </a:r>
          </a:p>
          <a:p>
            <a:r>
              <a:rPr lang="en-US" dirty="0" smtClean="0"/>
              <a:t>Resist focusing on </a:t>
            </a:r>
          </a:p>
          <a:p>
            <a:pPr marL="68580" indent="0">
              <a:buNone/>
            </a:pPr>
            <a:r>
              <a:rPr lang="en-US" dirty="0" smtClean="0"/>
              <a:t>“irresponsibility” or personality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Focus on skills and ways to get </a:t>
            </a:r>
          </a:p>
          <a:p>
            <a:pPr marL="68580" indent="0">
              <a:buNone/>
            </a:pPr>
            <a:r>
              <a:rPr lang="en-US" dirty="0" smtClean="0"/>
              <a:t>around challenges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Do not re-traumatize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48996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Discussing the Trauma May Destabilize the 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not request detailed disclosure</a:t>
            </a:r>
          </a:p>
          <a:p>
            <a:r>
              <a:rPr lang="en-US" dirty="0" smtClean="0"/>
              <a:t>Revisiting the trauma destabilizes</a:t>
            </a:r>
          </a:p>
          <a:p>
            <a:r>
              <a:rPr lang="en-US" dirty="0" smtClean="0"/>
              <a:t>It should be discouraged unless </a:t>
            </a:r>
          </a:p>
          <a:p>
            <a:pPr lvl="1"/>
            <a:r>
              <a:rPr lang="en-US" dirty="0" smtClean="0"/>
              <a:t>The person is already used to talking about it </a:t>
            </a:r>
          </a:p>
          <a:p>
            <a:pPr lvl="1"/>
            <a:r>
              <a:rPr lang="en-US" dirty="0" smtClean="0"/>
              <a:t>The person is very stable (in the moment and in general)</a:t>
            </a:r>
          </a:p>
          <a:p>
            <a:r>
              <a:rPr lang="en-US" dirty="0" smtClean="0"/>
              <a:t>Even a trauma therapist will not ask about details or disclosure of the trauma before significant stability has been achieved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Prolonged Cortisol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280"/>
            <a:ext cx="6777317" cy="3508977"/>
          </a:xfrm>
        </p:spPr>
        <p:txBody>
          <a:bodyPr/>
          <a:lstStyle/>
          <a:p>
            <a:r>
              <a:rPr lang="en-US" dirty="0" smtClean="0"/>
              <a:t>Mid-brain shrinks</a:t>
            </a:r>
          </a:p>
          <a:p>
            <a:pPr lvl="1"/>
            <a:r>
              <a:rPr lang="en-US" dirty="0" smtClean="0"/>
              <a:t>More erratic emotions</a:t>
            </a:r>
          </a:p>
          <a:p>
            <a:pPr lvl="1"/>
            <a:r>
              <a:rPr lang="en-US" dirty="0" smtClean="0"/>
              <a:t>Compromised memory </a:t>
            </a:r>
          </a:p>
          <a:p>
            <a:pPr marL="365760" lvl="1" indent="0">
              <a:buNone/>
            </a:pPr>
            <a:r>
              <a:rPr lang="en-US" dirty="0" smtClean="0"/>
              <a:t>	switchboard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048000"/>
            <a:ext cx="46704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0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Learned memories and prospective memory will be discussed later</a:t>
            </a:r>
          </a:p>
          <a:p>
            <a:r>
              <a:rPr lang="en-US" dirty="0" smtClean="0"/>
              <a:t>Memory switchboard in the mid-brain may be compromised</a:t>
            </a:r>
          </a:p>
          <a:p>
            <a:r>
              <a:rPr lang="en-US" dirty="0" smtClean="0"/>
              <a:t>What memory is triggered may be unpredictable</a:t>
            </a:r>
          </a:p>
          <a:p>
            <a:r>
              <a:rPr lang="en-US" dirty="0" smtClean="0"/>
              <a:t>Mind may understand things in other ways</a:t>
            </a:r>
          </a:p>
          <a:p>
            <a:pPr lvl="1"/>
            <a:r>
              <a:rPr lang="en-US" dirty="0" smtClean="0"/>
              <a:t>May misunderstand things</a:t>
            </a:r>
          </a:p>
          <a:p>
            <a:pPr lvl="1"/>
            <a:r>
              <a:rPr lang="en-US" dirty="0" smtClean="0"/>
              <a:t>May answer questions in unusual directions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94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Work Around Memory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Summarize major points and take-home messages verbally AND in written summaries – 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have them reread and initial it soon afterwards 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memories can get distorted</a:t>
            </a:r>
          </a:p>
          <a:p>
            <a:pPr marL="514350" indent="-514350">
              <a:buAutoNum type="arabicPeriod"/>
            </a:pPr>
            <a:r>
              <a:rPr lang="en-US" dirty="0" smtClean="0"/>
              <a:t>Stay very focused on what they need to remember</a:t>
            </a:r>
          </a:p>
          <a:p>
            <a:pPr marL="457200" indent="-457200">
              <a:buAutoNum type="arabicPeriod"/>
            </a:pPr>
            <a:r>
              <a:rPr lang="en-US" dirty="0" smtClean="0"/>
              <a:t>Number the items (“for next time, do 1)… 2)… and 3)…”)</a:t>
            </a:r>
          </a:p>
          <a:p>
            <a:pPr marL="457200" indent="-457200">
              <a:buAutoNum type="arabicPeriod"/>
            </a:pPr>
            <a:r>
              <a:rPr lang="en-US" dirty="0" smtClean="0"/>
              <a:t>Prompt them to make examples</a:t>
            </a:r>
          </a:p>
          <a:p>
            <a:pPr marL="457200" indent="-457200">
              <a:buAutoNum type="arabicPeriod"/>
            </a:pPr>
            <a:r>
              <a:rPr lang="en-US" dirty="0" smtClean="0"/>
              <a:t>Attach new procedures or tasks to existing routines</a:t>
            </a:r>
          </a:p>
          <a:p>
            <a:pPr marL="457200" indent="-457200">
              <a:buAutoNum type="arabicPeriod"/>
            </a:pPr>
            <a:r>
              <a:rPr lang="en-US" dirty="0" smtClean="0"/>
              <a:t>Provide visual guides and reminders that are not just written</a:t>
            </a:r>
          </a:p>
        </p:txBody>
      </p:sp>
    </p:spTree>
    <p:extLst>
      <p:ext uri="{BB962C8B-B14F-4D97-AF65-F5344CB8AC3E}">
        <p14:creationId xmlns:p14="http://schemas.microsoft.com/office/powerpoint/2010/main" val="15840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Tuning of anxiety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6777317" cy="3508977"/>
          </a:xfrm>
        </p:spPr>
        <p:txBody>
          <a:bodyPr/>
          <a:lstStyle/>
          <a:p>
            <a:r>
              <a:rPr lang="en-US" dirty="0" smtClean="0"/>
              <a:t>Tuned through experience</a:t>
            </a:r>
          </a:p>
          <a:p>
            <a:pPr lvl="1"/>
            <a:r>
              <a:rPr lang="en-US" dirty="0" smtClean="0"/>
              <a:t>Fire alarm analogy</a:t>
            </a:r>
          </a:p>
          <a:p>
            <a:pPr lvl="1"/>
            <a:r>
              <a:rPr lang="en-US" dirty="0" smtClean="0"/>
              <a:t>Louder</a:t>
            </a:r>
          </a:p>
          <a:p>
            <a:pPr lvl="1"/>
            <a:r>
              <a:rPr lang="en-US" dirty="0" smtClean="0"/>
              <a:t>Quicker</a:t>
            </a:r>
          </a:p>
          <a:p>
            <a:r>
              <a:rPr lang="en-US" dirty="0" smtClean="0"/>
              <a:t>Anxiety – anger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7" y="3124200"/>
            <a:ext cx="4381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4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30879</TotalTime>
  <Words>1872</Words>
  <Application>Microsoft Office PowerPoint</Application>
  <PresentationFormat>On-screen Show (4:3)</PresentationFormat>
  <Paragraphs>245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Understanding and Working With Parents Who Have a History of Complex Trauma </vt:lpstr>
      <vt:lpstr>All pictures are courtesy of christinaklausenphotography.com </vt:lpstr>
      <vt:lpstr>Overview</vt:lpstr>
      <vt:lpstr>Awareness and Mindfulness</vt:lpstr>
      <vt:lpstr>Discussing the Trauma May Destabilize the Parent</vt:lpstr>
      <vt:lpstr>Prolonged Cortisol Flooding</vt:lpstr>
      <vt:lpstr>Memory</vt:lpstr>
      <vt:lpstr>How to Work Around Memory Challenges</vt:lpstr>
      <vt:lpstr>Tuning of anxiety system</vt:lpstr>
      <vt:lpstr>How work around the tuned anxiety and erratic emotional system</vt:lpstr>
      <vt:lpstr>How work around the tuned anxiety and erratic emotional system</vt:lpstr>
      <vt:lpstr>Classical Conditioning</vt:lpstr>
      <vt:lpstr>Senses</vt:lpstr>
      <vt:lpstr>Frontal Lobe/Executive Functioning</vt:lpstr>
      <vt:lpstr>Frontal Lobe/Executive Functioning</vt:lpstr>
      <vt:lpstr>Frontal Lobe/Executive Functioning</vt:lpstr>
      <vt:lpstr>Executive functioning – prospective memory</vt:lpstr>
      <vt:lpstr>Planning</vt:lpstr>
      <vt:lpstr>Working Memory</vt:lpstr>
      <vt:lpstr>Maximizing Working Memory</vt:lpstr>
      <vt:lpstr>Filtering and focusing</vt:lpstr>
      <vt:lpstr>Self-activation</vt:lpstr>
      <vt:lpstr>Structured Life</vt:lpstr>
      <vt:lpstr>Dysthymia</vt:lpstr>
      <vt:lpstr>Dysthymia</vt:lpstr>
      <vt:lpstr>Circumventing Dysthymia -Vague Memories-</vt:lpstr>
      <vt:lpstr> Circumventing Flattened Affect </vt:lpstr>
      <vt:lpstr>Dissociation</vt:lpstr>
      <vt:lpstr>Working with Dissociation</vt:lpstr>
      <vt:lpstr>Dissociation Continued</vt:lpstr>
    </vt:vector>
  </TitlesOfParts>
  <Company>FDL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Working With Parents Who Have a History of Complex Trauma </dc:title>
  <dc:creator>Klausen, Espen</dc:creator>
  <cp:lastModifiedBy>Klausen, Espen</cp:lastModifiedBy>
  <cp:revision>103</cp:revision>
  <cp:lastPrinted>2015-06-10T18:55:33Z</cp:lastPrinted>
  <dcterms:created xsi:type="dcterms:W3CDTF">2015-05-20T12:11:48Z</dcterms:created>
  <dcterms:modified xsi:type="dcterms:W3CDTF">2015-06-10T22:51:05Z</dcterms:modified>
</cp:coreProperties>
</file>