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86" r:id="rId4"/>
    <p:sldId id="285" r:id="rId5"/>
    <p:sldId id="258" r:id="rId6"/>
    <p:sldId id="259" r:id="rId7"/>
    <p:sldId id="260" r:id="rId8"/>
    <p:sldId id="284" r:id="rId9"/>
    <p:sldId id="281" r:id="rId10"/>
    <p:sldId id="287" r:id="rId11"/>
    <p:sldId id="283" r:id="rId12"/>
    <p:sldId id="279" r:id="rId13"/>
    <p:sldId id="267" r:id="rId14"/>
    <p:sldId id="282" r:id="rId15"/>
    <p:sldId id="288" r:id="rId16"/>
    <p:sldId id="275" r:id="rId17"/>
    <p:sldId id="262" r:id="rId18"/>
    <p:sldId id="268" r:id="rId19"/>
    <p:sldId id="278" r:id="rId20"/>
    <p:sldId id="289" r:id="rId21"/>
    <p:sldId id="265" r:id="rId22"/>
    <p:sldId id="277" r:id="rId23"/>
    <p:sldId id="263" r:id="rId24"/>
    <p:sldId id="269" r:id="rId25"/>
    <p:sldId id="276" r:id="rId26"/>
    <p:sldId id="271" r:id="rId27"/>
    <p:sldId id="270" r:id="rId28"/>
    <p:sldId id="272" r:id="rId29"/>
    <p:sldId id="273" r:id="rId30"/>
    <p:sldId id="290" r:id="rId31"/>
    <p:sldId id="274" r:id="rId32"/>
    <p:sldId id="292" r:id="rId3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EC678-CB02-44AE-B78E-C7DC3027FC45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529C22-16B1-4CE0-8370-568E04046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344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7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D793E-2EFE-4DF1-8278-AD7E6CE199C1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16510"/>
            <a:ext cx="5485158" cy="41832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7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C5359-FC3E-4F73-ACB6-48C1F5038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023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Provide examples of where something</a:t>
            </a:r>
            <a:r>
              <a:rPr lang="en-US" baseline="0" dirty="0" smtClean="0"/>
              <a:t> might interfere  1. Hearing or vision problems 2/3/7 social understanding.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9C5359-FC3E-4F73-ACB6-48C1F503829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016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myself</a:t>
            </a:r>
            <a:r>
              <a:rPr lang="en-US" baseline="0" dirty="0" smtClean="0"/>
              <a:t> with pain meds as an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9C5359-FC3E-4F73-ACB6-48C1F503829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51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9C5359-FC3E-4F73-ACB6-48C1F503829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15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 have self-administered to myself at times when some areas of life has required me to improve my attention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9C5359-FC3E-4F73-ACB6-48C1F503829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701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Packers using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9C5359-FC3E-4F73-ACB6-48C1F503829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211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9C5359-FC3E-4F73-ACB6-48C1F503829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96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967B-1BEC-4E86-859A-E56D51F54241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02D0F8-B529-4EF4-A655-9C0FD3E33F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967B-1BEC-4E86-859A-E56D51F54241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2D0F8-B529-4EF4-A655-9C0FD3E33F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B02D0F8-B529-4EF4-A655-9C0FD3E33F9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967B-1BEC-4E86-859A-E56D51F54241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967B-1BEC-4E86-859A-E56D51F54241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B02D0F8-B529-4EF4-A655-9C0FD3E33F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967B-1BEC-4E86-859A-E56D51F54241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02D0F8-B529-4EF4-A655-9C0FD3E33F9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E04967B-1BEC-4E86-859A-E56D51F54241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2D0F8-B529-4EF4-A655-9C0FD3E33F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967B-1BEC-4E86-859A-E56D51F54241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B02D0F8-B529-4EF4-A655-9C0FD3E33F9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967B-1BEC-4E86-859A-E56D51F54241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B02D0F8-B529-4EF4-A655-9C0FD3E33F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967B-1BEC-4E86-859A-E56D51F54241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02D0F8-B529-4EF4-A655-9C0FD3E33F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02D0F8-B529-4EF4-A655-9C0FD3E33F9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967B-1BEC-4E86-859A-E56D51F54241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B02D0F8-B529-4EF4-A655-9C0FD3E33F9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E04967B-1BEC-4E86-859A-E56D51F54241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E04967B-1BEC-4E86-859A-E56D51F54241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02D0F8-B529-4EF4-A655-9C0FD3E33F9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10/10/13</a:t>
            </a:r>
          </a:p>
          <a:p>
            <a:r>
              <a:rPr lang="en-US" dirty="0" smtClean="0"/>
              <a:t>October DSS Hot Topic</a:t>
            </a:r>
          </a:p>
          <a:p>
            <a:r>
              <a:rPr lang="en-US" dirty="0" smtClean="0"/>
              <a:t>Espen Klausen, Ph.D.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Attention! May I Have Your Attention Please!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95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Brief Overview of Behavioral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869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 Program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list of clearly identified rewards are created (collaboratively if possible)</a:t>
            </a:r>
          </a:p>
          <a:p>
            <a:pPr lvl="1"/>
            <a:r>
              <a:rPr lang="en-US" dirty="0" smtClean="0"/>
              <a:t>Daily life privileges usually work best</a:t>
            </a:r>
          </a:p>
          <a:p>
            <a:r>
              <a:rPr lang="en-US" dirty="0" smtClean="0"/>
              <a:t>A list of specific target behaviors are identified</a:t>
            </a:r>
          </a:p>
          <a:p>
            <a:r>
              <a:rPr lang="en-US" dirty="0" smtClean="0"/>
              <a:t>The person receives tokens/stickers/points for doing well and in turn earns or trades in for the rewards </a:t>
            </a:r>
          </a:p>
          <a:p>
            <a:r>
              <a:rPr lang="en-US" dirty="0" smtClean="0"/>
              <a:t>Sometimes simplified in a level-system</a:t>
            </a:r>
          </a:p>
          <a:p>
            <a:r>
              <a:rPr lang="en-US" dirty="0" smtClean="0"/>
              <a:t>Daily or weekly reports from school are usually necessary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797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Behavioral Program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mild cases, social rewards (“good job” – high five) and social consequences (“I am disappointed) can be sufficient, as long as it is applied very consistently</a:t>
            </a:r>
          </a:p>
          <a:p>
            <a:r>
              <a:rPr lang="en-US" dirty="0" smtClean="0"/>
              <a:t>Tangible consequences – rewards </a:t>
            </a:r>
            <a:r>
              <a:rPr lang="en-US" u="sng" dirty="0" smtClean="0"/>
              <a:t>and</a:t>
            </a:r>
            <a:r>
              <a:rPr lang="en-US" dirty="0" smtClean="0"/>
              <a:t> milder punishment – are usually necessary.  </a:t>
            </a:r>
          </a:p>
          <a:p>
            <a:r>
              <a:rPr lang="en-US" dirty="0" smtClean="0"/>
              <a:t>Must target reducing negative behaviors </a:t>
            </a:r>
            <a:r>
              <a:rPr lang="en-US" u="sng" dirty="0" smtClean="0"/>
              <a:t>and</a:t>
            </a:r>
            <a:r>
              <a:rPr lang="en-US" i="1" dirty="0" smtClean="0"/>
              <a:t> </a:t>
            </a:r>
            <a:r>
              <a:rPr lang="en-US" dirty="0" smtClean="0"/>
              <a:t>increasing specific pro-social behaviors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223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 Program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Frequent feedback</a:t>
            </a:r>
          </a:p>
          <a:p>
            <a:r>
              <a:rPr lang="en-US" dirty="0" smtClean="0"/>
              <a:t>Specific feedback</a:t>
            </a:r>
          </a:p>
          <a:p>
            <a:r>
              <a:rPr lang="en-US" dirty="0" smtClean="0"/>
              <a:t>Focus on behaviors under the person’s control</a:t>
            </a:r>
          </a:p>
          <a:p>
            <a:r>
              <a:rPr lang="en-US" dirty="0" smtClean="0"/>
              <a:t>Rewards for positive behaviors</a:t>
            </a:r>
          </a:p>
          <a:p>
            <a:r>
              <a:rPr lang="en-US" dirty="0" smtClean="0"/>
              <a:t>Note that video-games are typically designed as behavioral programs</a:t>
            </a:r>
          </a:p>
          <a:p>
            <a:endParaRPr lang="en-US" dirty="0"/>
          </a:p>
          <a:p>
            <a:r>
              <a:rPr lang="en-US" dirty="0" smtClean="0"/>
              <a:t>Motivated individuals can self-administer it (e.g., many adults)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745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does a behavioral program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Makes cause-and-effect relationships clearer</a:t>
            </a:r>
          </a:p>
          <a:p>
            <a:r>
              <a:rPr lang="en-US" dirty="0" smtClean="0"/>
              <a:t>Teaches self-monitoring skills</a:t>
            </a:r>
          </a:p>
          <a:p>
            <a:r>
              <a:rPr lang="en-US" dirty="0" smtClean="0"/>
              <a:t>Provides external motivation that typically is internalized over time </a:t>
            </a:r>
          </a:p>
          <a:p>
            <a:r>
              <a:rPr lang="en-US" dirty="0" smtClean="0"/>
              <a:t>Models organization and structure</a:t>
            </a:r>
          </a:p>
          <a:p>
            <a:r>
              <a:rPr lang="en-US" dirty="0" smtClean="0"/>
              <a:t>For children, it changes the whole family/class-room systems within which they are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368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>
                <a:solidFill>
                  <a:schemeClr val="tx1"/>
                </a:solidFill>
              </a:rPr>
              <a:t>Help </a:t>
            </a:r>
            <a:r>
              <a:rPr lang="en-US" dirty="0">
                <a:solidFill>
                  <a:schemeClr val="tx1"/>
                </a:solidFill>
              </a:rPr>
              <a:t>circumvent attention problems for the moment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Train </a:t>
            </a:r>
            <a:r>
              <a:rPr lang="en-US" dirty="0">
                <a:solidFill>
                  <a:schemeClr val="tx1"/>
                </a:solidFill>
              </a:rPr>
              <a:t>attention abilities and good processing habits in the long run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Direct Attention Training</a:t>
            </a:r>
          </a:p>
        </p:txBody>
      </p:sp>
    </p:spTree>
    <p:extLst>
      <p:ext uri="{BB962C8B-B14F-4D97-AF65-F5344CB8AC3E}">
        <p14:creationId xmlns:p14="http://schemas.microsoft.com/office/powerpoint/2010/main" val="283952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Repetition, repetition, repetition</a:t>
            </a:r>
            <a:br>
              <a:rPr lang="en-US" dirty="0" smtClean="0"/>
            </a:br>
            <a:r>
              <a:rPr lang="en-US" dirty="0"/>
              <a:t>-</a:t>
            </a:r>
            <a:r>
              <a:rPr lang="en-US" dirty="0" smtClean="0"/>
              <a:t> Ad Nausea 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Many of the techniques in this presentation need to be practiced </a:t>
            </a:r>
            <a:r>
              <a:rPr lang="en-US" i="1" dirty="0" smtClean="0"/>
              <a:t>ad nausea</a:t>
            </a:r>
          </a:p>
          <a:p>
            <a:r>
              <a:rPr lang="en-US" dirty="0" smtClean="0"/>
              <a:t>This transfers the control of the behavior from the frontal lobe to the mid-brain</a:t>
            </a:r>
          </a:p>
          <a:p>
            <a:r>
              <a:rPr lang="en-US" dirty="0" smtClean="0"/>
              <a:t>The frontal lobe is where deliberate control takes place – individuals with ADHD and many other causes of attention problems have struggles in this region</a:t>
            </a:r>
          </a:p>
          <a:p>
            <a:r>
              <a:rPr lang="en-US" dirty="0" smtClean="0"/>
              <a:t>The frontal lobe tends to get overwhelmed under stress – and is often unable to do yet another task</a:t>
            </a:r>
          </a:p>
          <a:p>
            <a:r>
              <a:rPr lang="en-US" dirty="0" smtClean="0"/>
              <a:t>The mid-brain controls habits – behaviors that have been done so many times that little or no conscious thinking is necessary</a:t>
            </a:r>
          </a:p>
          <a:p>
            <a:r>
              <a:rPr lang="en-US" dirty="0" smtClean="0"/>
              <a:t>The frontal lobe learns much faster. When the frontal lobe “gets it,” it often starts protesting against continued practice, when the mid-brain has not had a chance to learn yet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26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Repeating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Repeat back all instructions</a:t>
            </a:r>
          </a:p>
          <a:p>
            <a:pPr lvl="1"/>
            <a:r>
              <a:rPr lang="en-US" dirty="0" smtClean="0"/>
              <a:t>This is one of the most important training tools for attention. It makes the brain develop the habit of fully focusing on instructions.</a:t>
            </a:r>
          </a:p>
          <a:p>
            <a:pPr lvl="1"/>
            <a:r>
              <a:rPr lang="en-US" dirty="0" smtClean="0"/>
              <a:t>It is annoying at first, but when used to it, people appreciate it.</a:t>
            </a:r>
          </a:p>
          <a:p>
            <a:pPr lvl="1"/>
            <a:r>
              <a:rPr lang="en-US" dirty="0" smtClean="0"/>
              <a:t>It also naturally trains the instruction giver regarding what wording is best understood and how many things the person can be told at once.</a:t>
            </a:r>
          </a:p>
          <a:p>
            <a:pPr marL="457200" lvl="1" indent="0">
              <a:buNone/>
            </a:pPr>
            <a:r>
              <a:rPr lang="en-US" dirty="0" smtClean="0"/>
              <a:t>Examples: </a:t>
            </a:r>
          </a:p>
          <a:p>
            <a:pPr lvl="1"/>
            <a:r>
              <a:rPr lang="en-US" dirty="0" smtClean="0"/>
              <a:t>Mother: Please put away your plates</a:t>
            </a:r>
          </a:p>
          <a:p>
            <a:pPr lvl="1"/>
            <a:r>
              <a:rPr lang="en-US" dirty="0" smtClean="0"/>
              <a:t>Child: I will put away the plates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Mr. Rodgers: Hut, blue 5, long</a:t>
            </a:r>
          </a:p>
          <a:p>
            <a:pPr lvl="1"/>
            <a:r>
              <a:rPr lang="en-US" dirty="0" smtClean="0"/>
              <a:t>Receivers: Hut, blue 5, long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2037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visual language (e.g., get the </a:t>
            </a:r>
            <a:r>
              <a:rPr lang="en-US" u="sng" dirty="0" smtClean="0"/>
              <a:t>green</a:t>
            </a:r>
            <a:r>
              <a:rPr lang="en-US" dirty="0" smtClean="0"/>
              <a:t> sweater that reaches to </a:t>
            </a:r>
            <a:r>
              <a:rPr lang="en-US" dirty="0" smtClean="0"/>
              <a:t>here” </a:t>
            </a:r>
            <a:r>
              <a:rPr lang="en-US" dirty="0" smtClean="0"/>
              <a:t>[show with your hands to where it would reach])</a:t>
            </a:r>
          </a:p>
          <a:p>
            <a:r>
              <a:rPr lang="en-US" dirty="0" smtClean="0"/>
              <a:t>Use visual cues </a:t>
            </a:r>
          </a:p>
          <a:p>
            <a:pPr lvl="1"/>
            <a:r>
              <a:rPr lang="en-US" dirty="0" smtClean="0"/>
              <a:t>Refer to ones already there</a:t>
            </a:r>
          </a:p>
          <a:p>
            <a:pPr lvl="1"/>
            <a:r>
              <a:rPr lang="en-US" dirty="0" smtClean="0"/>
              <a:t>Add new ones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106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Boundaries/Visual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Can be used for visual field</a:t>
            </a:r>
          </a:p>
          <a:p>
            <a:r>
              <a:rPr lang="en-US" dirty="0" smtClean="0"/>
              <a:t>Can be used for movement boundaries</a:t>
            </a:r>
          </a:p>
          <a:p>
            <a:r>
              <a:rPr lang="en-US" dirty="0" smtClean="0"/>
              <a:t>Around the work area, use strong-colored tape to outline a box within which the person should to stay. </a:t>
            </a:r>
          </a:p>
          <a:p>
            <a:r>
              <a:rPr lang="en-US" dirty="0" smtClean="0"/>
              <a:t>May also add boxes around each chair leg – each chair leg should stay within the box. </a:t>
            </a:r>
          </a:p>
          <a:p>
            <a:r>
              <a:rPr lang="en-US" dirty="0" smtClean="0"/>
              <a:t> On the work desk, use strong-colored tape to outline the area within which the person’s attention should be focused.</a:t>
            </a:r>
          </a:p>
          <a:p>
            <a:r>
              <a:rPr lang="en-US" dirty="0" smtClean="0"/>
              <a:t>The eyes passing the colored tape gives feedback that the person’s attention is wandering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555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attention is</a:t>
            </a:r>
          </a:p>
          <a:p>
            <a:r>
              <a:rPr lang="en-US" dirty="0" smtClean="0"/>
              <a:t>The many causes of attention difficulties</a:t>
            </a:r>
          </a:p>
          <a:p>
            <a:r>
              <a:rPr lang="en-US" dirty="0" smtClean="0"/>
              <a:t>A brief summary of the principles of a behavioral </a:t>
            </a:r>
            <a:r>
              <a:rPr lang="en-US" dirty="0"/>
              <a:t>p</a:t>
            </a:r>
            <a:r>
              <a:rPr lang="en-US" dirty="0" smtClean="0"/>
              <a:t>rogram</a:t>
            </a:r>
          </a:p>
          <a:p>
            <a:r>
              <a:rPr lang="en-US" dirty="0" smtClean="0"/>
              <a:t>Direct attention training strategies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5980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Returning to Task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“Reeling in a fish”</a:t>
            </a:r>
          </a:p>
          <a:p>
            <a:r>
              <a:rPr lang="en-US" dirty="0" smtClean="0"/>
              <a:t>“Falling leaf”</a:t>
            </a:r>
          </a:p>
          <a:p>
            <a:r>
              <a:rPr lang="en-US" dirty="0" smtClean="0"/>
              <a:t>Mindfulness – in concentric circles inwards</a:t>
            </a:r>
          </a:p>
          <a:p>
            <a:endParaRPr lang="en-US" dirty="0"/>
          </a:p>
          <a:p>
            <a:r>
              <a:rPr lang="en-US" dirty="0" smtClean="0"/>
              <a:t>In general, </a:t>
            </a:r>
            <a:r>
              <a:rPr lang="en-US" u="sng" dirty="0" smtClean="0"/>
              <a:t>do not</a:t>
            </a:r>
            <a:r>
              <a:rPr lang="en-US" dirty="0" smtClean="0"/>
              <a:t> target staying focused (largely out of the person’s control). </a:t>
            </a:r>
          </a:p>
          <a:p>
            <a:r>
              <a:rPr lang="en-US" dirty="0" smtClean="0"/>
              <a:t>Instead, target getting back  on task as quickly as possible (under the person’s control).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855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Mnemonic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Picturing in a place where needs to remember</a:t>
            </a:r>
          </a:p>
          <a:p>
            <a:r>
              <a:rPr lang="en-US" dirty="0" smtClean="0"/>
              <a:t>Familiar path technique</a:t>
            </a:r>
          </a:p>
          <a:p>
            <a:r>
              <a:rPr lang="en-US" dirty="0" smtClean="0"/>
              <a:t>Wild word associations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6522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Rubber band – for multiple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Can be an excellent fidget</a:t>
            </a:r>
          </a:p>
          <a:p>
            <a:r>
              <a:rPr lang="en-US" dirty="0" smtClean="0"/>
              <a:t>Can be around a few fingers</a:t>
            </a:r>
            <a:endParaRPr lang="en-US" dirty="0"/>
          </a:p>
          <a:p>
            <a:r>
              <a:rPr lang="en-US" dirty="0" smtClean="0"/>
              <a:t>Between chair legs</a:t>
            </a:r>
          </a:p>
          <a:p>
            <a:endParaRPr lang="en-US" dirty="0"/>
          </a:p>
          <a:p>
            <a:r>
              <a:rPr lang="en-US" dirty="0" smtClean="0"/>
              <a:t>Can be used as a memory tool – mnemonic device </a:t>
            </a:r>
          </a:p>
          <a:p>
            <a:endParaRPr lang="en-US" dirty="0"/>
          </a:p>
          <a:p>
            <a:r>
              <a:rPr lang="en-US" dirty="0" smtClean="0"/>
              <a:t>Snap-out. Some carry a rubber band around their wrist and snap it when they notice that they are getting unfocused. It is not meant as punishment – but to give a quick jolt of adrenaline, and a physical signal that triggers alertness. </a:t>
            </a:r>
          </a:p>
          <a:p>
            <a:r>
              <a:rPr lang="en-US" dirty="0" smtClean="0"/>
              <a:t>This should not be pushed on someone. Usually used by adolescents and adults.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6362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to-do lists</a:t>
            </a:r>
          </a:p>
          <a:p>
            <a:r>
              <a:rPr lang="en-US" dirty="0" smtClean="0"/>
              <a:t>Create step-by-step delineations of processes (e.g., how to do laundry)</a:t>
            </a:r>
          </a:p>
          <a:p>
            <a:r>
              <a:rPr lang="en-US" dirty="0" smtClean="0"/>
              <a:t>The last step on all lists should specifically be to double-check that all steps were done.</a:t>
            </a:r>
          </a:p>
          <a:p>
            <a:r>
              <a:rPr lang="en-US" dirty="0" smtClean="0"/>
              <a:t>Number the items in the list</a:t>
            </a:r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514350" indent="-514350">
              <a:buAutoNum type="arabicPeriod"/>
            </a:pPr>
            <a:r>
              <a:rPr lang="en-US" dirty="0" smtClean="0"/>
              <a:t>Do my math homework</a:t>
            </a:r>
          </a:p>
          <a:p>
            <a:pPr marL="514350" indent="-514350">
              <a:buAutoNum type="arabicPeriod"/>
            </a:pPr>
            <a:r>
              <a:rPr lang="en-US" dirty="0" smtClean="0"/>
              <a:t>Do my reading</a:t>
            </a:r>
          </a:p>
          <a:p>
            <a:pPr marL="514350" indent="-514350">
              <a:buAutoNum type="arabicPeriod"/>
            </a:pPr>
            <a:r>
              <a:rPr lang="en-US" dirty="0" smtClean="0"/>
              <a:t>Practice spelling</a:t>
            </a:r>
          </a:p>
          <a:p>
            <a:pPr marL="514350" indent="-514350">
              <a:buAutoNum type="arabicPeriod"/>
            </a:pPr>
            <a:r>
              <a:rPr lang="en-US" dirty="0" smtClean="0"/>
              <a:t>Check that completed everything for 1., 2., 3.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7847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Fidgets vs. Distractors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person may hold a toy, rubber chicken, coin, or other object in their non-dominant hand as long as</a:t>
            </a:r>
            <a:r>
              <a:rPr lang="en-US" dirty="0"/>
              <a:t> </a:t>
            </a:r>
            <a:r>
              <a:rPr lang="en-US" dirty="0" smtClean="0"/>
              <a:t>it is under the table, out of sight, and not making noise. It is referred to as a “fidget” – and is encouraged if the person has excess energy or the primary task does not provide sufficient stimulation</a:t>
            </a:r>
          </a:p>
          <a:p>
            <a:r>
              <a:rPr lang="en-US" dirty="0" smtClean="0"/>
              <a:t>If the rules are violated, the item is referred to as “becoming a distractor.” If it continues, it is removed and labeled as a “distractor” as opposed to a “fidget” – then find an alternative object.</a:t>
            </a:r>
          </a:p>
        </p:txBody>
      </p:sp>
    </p:spTree>
    <p:extLst>
      <p:ext uri="{BB962C8B-B14F-4D97-AF65-F5344CB8AC3E}">
        <p14:creationId xmlns:p14="http://schemas.microsoft.com/office/powerpoint/2010/main" val="21945500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Strip the environment – then add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Remove all extra stimulation – TV, toys, posters, others doing things</a:t>
            </a:r>
          </a:p>
          <a:p>
            <a:r>
              <a:rPr lang="en-US" dirty="0" smtClean="0"/>
              <a:t>The person may then need to add stimuli again if under-stimulated, but ones that are immediately there and under the person’s control, and that are not distractors (see fidgets vs. distractors)</a:t>
            </a:r>
          </a:p>
          <a:p>
            <a:r>
              <a:rPr lang="en-US" dirty="0" smtClean="0"/>
              <a:t>In other words – remove all stimuli – add back as needed.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8445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Cross-Planes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Engage in </a:t>
            </a:r>
            <a:r>
              <a:rPr lang="en-US" dirty="0"/>
              <a:t>a</a:t>
            </a:r>
            <a:r>
              <a:rPr lang="en-US" dirty="0" smtClean="0"/>
              <a:t>ctivities that makes arms or legs cross over to the opposite side of the body</a:t>
            </a:r>
          </a:p>
          <a:p>
            <a:r>
              <a:rPr lang="en-US" dirty="0" smtClean="0"/>
              <a:t>This forces the right and left hemispheres to talk with each other across the corpus </a:t>
            </a:r>
            <a:r>
              <a:rPr lang="en-US" dirty="0" err="1" smtClean="0"/>
              <a:t>colossum</a:t>
            </a:r>
            <a:endParaRPr lang="en-US" dirty="0"/>
          </a:p>
          <a:p>
            <a:r>
              <a:rPr lang="en-US" dirty="0" smtClean="0"/>
              <a:t>It frees up the frontal lobe </a:t>
            </a:r>
            <a:r>
              <a:rPr lang="en-US" dirty="0" smtClean="0"/>
              <a:t>which </a:t>
            </a:r>
            <a:r>
              <a:rPr lang="en-US" dirty="0" smtClean="0"/>
              <a:t>otherwise would have to do more of the coordination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4110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Intermediary Energy Level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Individuals with attention difficulties tend to have a hard time matching their energy level to the energy needed for the task at hand</a:t>
            </a:r>
          </a:p>
          <a:p>
            <a:r>
              <a:rPr lang="en-US" dirty="0" smtClean="0"/>
              <a:t>Transitions from high to low or low to high energy levels situations can be difficult</a:t>
            </a:r>
            <a:endParaRPr lang="en-US" dirty="0"/>
          </a:p>
          <a:p>
            <a:r>
              <a:rPr lang="en-US" dirty="0" smtClean="0"/>
              <a:t>For such activities, add in a short activity of intermediary energy level between the activities</a:t>
            </a:r>
          </a:p>
        </p:txBody>
      </p:sp>
    </p:spTree>
    <p:extLst>
      <p:ext uri="{BB962C8B-B14F-4D97-AF65-F5344CB8AC3E}">
        <p14:creationId xmlns:p14="http://schemas.microsoft.com/office/powerpoint/2010/main" val="16504486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Organized!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Getting and staying organized is particularly difficult for individuals with attention problems, but is also some of the most useful</a:t>
            </a:r>
          </a:p>
          <a:p>
            <a:r>
              <a:rPr lang="en-US" dirty="0" smtClean="0"/>
              <a:t>Each object has its place</a:t>
            </a:r>
            <a:endParaRPr lang="en-US" dirty="0"/>
          </a:p>
          <a:p>
            <a:r>
              <a:rPr lang="en-US" dirty="0" smtClean="0"/>
              <a:t>Color-coding</a:t>
            </a:r>
          </a:p>
          <a:p>
            <a:r>
              <a:rPr lang="en-US" dirty="0" smtClean="0"/>
              <a:t>Labels</a:t>
            </a:r>
          </a:p>
          <a:p>
            <a:r>
              <a:rPr lang="en-US" dirty="0" smtClean="0"/>
              <a:t>Logical systems for easy look-up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6807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Relaxation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4-7-8 breathing</a:t>
            </a:r>
          </a:p>
          <a:p>
            <a:r>
              <a:rPr lang="en-US" dirty="0" smtClean="0"/>
              <a:t>Step forwards breathing/mindfulness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682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Attention Is and Reasons for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1222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Activation Jar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Used if hard to get motivated to get things done</a:t>
            </a:r>
          </a:p>
          <a:p>
            <a:r>
              <a:rPr lang="en-US" dirty="0" smtClean="0"/>
              <a:t>Create a jar with notes with 15 minute tasks written on them</a:t>
            </a:r>
          </a:p>
          <a:p>
            <a:r>
              <a:rPr lang="en-US" dirty="0" smtClean="0"/>
              <a:t>Reach in and draw one – do what is written there</a:t>
            </a:r>
          </a:p>
          <a:p>
            <a:r>
              <a:rPr lang="en-US" dirty="0" smtClean="0"/>
              <a:t>It takes 10-15 minutes for the body’s chemistry to switch from rest mode to active mode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0724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– Plenty </a:t>
            </a:r>
            <a:r>
              <a:rPr lang="en-US" smtClean="0"/>
              <a:t>of Exercise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At least 20 minutes four days a week</a:t>
            </a:r>
          </a:p>
          <a:p>
            <a:r>
              <a:rPr lang="en-US" dirty="0" smtClean="0"/>
              <a:t>More if having attention difficulties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4951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Please complete feedback form</a:t>
            </a:r>
          </a:p>
          <a:p>
            <a:r>
              <a:rPr lang="en-US" dirty="0" smtClean="0"/>
              <a:t>Please let us know if there are any topics you would like me to present on in the future</a:t>
            </a:r>
          </a:p>
          <a:p>
            <a:r>
              <a:rPr lang="en-US" dirty="0" smtClean="0"/>
              <a:t>Examples may include </a:t>
            </a:r>
          </a:p>
          <a:p>
            <a:pPr lvl="1"/>
            <a:r>
              <a:rPr lang="en-US" dirty="0" smtClean="0"/>
              <a:t>Impulsiveness/ hyperactivity</a:t>
            </a:r>
          </a:p>
          <a:p>
            <a:pPr lvl="1"/>
            <a:r>
              <a:rPr lang="en-US" dirty="0" smtClean="0"/>
              <a:t>An overview of the nature of heavy mental illnesses in children and adults (e.g., schizophrenia and bipolar)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sing core values to improve communication, accountability, and motivation (this is a strength-based approach)</a:t>
            </a:r>
          </a:p>
          <a:p>
            <a:pPr lvl="1"/>
            <a:r>
              <a:rPr lang="en-US" dirty="0" smtClean="0"/>
              <a:t>Challenges and strengths when living </a:t>
            </a:r>
            <a:r>
              <a:rPr lang="en-US" dirty="0" err="1" smtClean="0"/>
              <a:t>biculturally</a:t>
            </a:r>
            <a:endParaRPr lang="en-US" dirty="0" smtClean="0"/>
          </a:p>
          <a:p>
            <a:pPr lvl="1"/>
            <a:r>
              <a:rPr lang="en-US" dirty="0" smtClean="0"/>
              <a:t>Encores of past topics (e.g., Token Programs Done Right)</a:t>
            </a:r>
          </a:p>
        </p:txBody>
      </p:sp>
    </p:spTree>
    <p:extLst>
      <p:ext uri="{BB962C8B-B14F-4D97-AF65-F5344CB8AC3E}">
        <p14:creationId xmlns:p14="http://schemas.microsoft.com/office/powerpoint/2010/main" val="524812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attention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In short: Brain managing stimuli, dual attention, and memory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Perceiving stimuli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Identifying the important stimuli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Filtering out non-important stimuli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Have sufficient space in short-term memory to hold all necessary parts </a:t>
            </a:r>
          </a:p>
          <a:p>
            <a:pPr marL="857250" lvl="1" indent="-457200"/>
            <a:r>
              <a:rPr lang="en-US" dirty="0" smtClean="0"/>
              <a:t>7 chunks of meaning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Still have sufficient space to also work the information (working memory)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Have sufficient space while maintaining a </a:t>
            </a:r>
            <a:r>
              <a:rPr lang="en-US" u="sng" dirty="0" smtClean="0"/>
              <a:t>dual focus</a:t>
            </a:r>
            <a:r>
              <a:rPr lang="en-US" dirty="0" smtClean="0"/>
              <a:t> of the task at hand and the overall context</a:t>
            </a:r>
          </a:p>
          <a:p>
            <a:pPr marL="914400" lvl="1" indent="-514350"/>
            <a:r>
              <a:rPr lang="en-US" dirty="0" smtClean="0"/>
              <a:t>This means that good attention abilities necessitate being able to focus on two things, not one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Understanding the context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Able to maintain the information uninterrupted until 9. is completed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Transfer from </a:t>
            </a:r>
            <a:r>
              <a:rPr lang="en-US" dirty="0" smtClean="0"/>
              <a:t>short-term/working memory </a:t>
            </a:r>
            <a:r>
              <a:rPr lang="en-US" dirty="0" smtClean="0"/>
              <a:t>to long-term memory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brain bringing up information at the right time – remembering to act on the information when it becomes relevant (proactive memory)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Able to search the brain for the information in the future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49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Mental Health Etiology =&gt;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Attention-Deficit/Hyperactivity Disorder</a:t>
            </a:r>
          </a:p>
          <a:p>
            <a:pPr lvl="1"/>
            <a:r>
              <a:rPr lang="en-US" dirty="0" smtClean="0"/>
              <a:t>Difficulties regulating energy levels</a:t>
            </a:r>
          </a:p>
          <a:p>
            <a:pPr lvl="1"/>
            <a:r>
              <a:rPr lang="en-US" dirty="0" smtClean="0"/>
              <a:t>Problems with frontal lobe executive functioning</a:t>
            </a:r>
          </a:p>
          <a:p>
            <a:pPr lvl="1"/>
            <a:r>
              <a:rPr lang="en-US" dirty="0" smtClean="0"/>
              <a:t>Almost always starts in childhood and usually wanes in late adolescence</a:t>
            </a:r>
          </a:p>
          <a:p>
            <a:pPr lvl="1">
              <a:buFont typeface="Symbol"/>
              <a:buChar char="Þ"/>
            </a:pPr>
            <a:r>
              <a:rPr lang="en-US" u="sng" dirty="0" smtClean="0"/>
              <a:t>Behavioral program</a:t>
            </a:r>
            <a:r>
              <a:rPr lang="en-US" dirty="0" smtClean="0"/>
              <a:t>, attention </a:t>
            </a:r>
            <a:r>
              <a:rPr lang="en-US" dirty="0" smtClean="0"/>
              <a:t>training </a:t>
            </a:r>
            <a:r>
              <a:rPr lang="en-US" dirty="0" smtClean="0"/>
              <a:t>procedures, </a:t>
            </a:r>
            <a:r>
              <a:rPr lang="en-US" dirty="0" smtClean="0"/>
              <a:t>and a focusing medication (e.g., a stimulant)</a:t>
            </a:r>
          </a:p>
          <a:p>
            <a:pPr lvl="1">
              <a:buFont typeface="Symbol"/>
              <a:buChar char="Þ"/>
            </a:pPr>
            <a:r>
              <a:rPr lang="en-US" dirty="0" smtClean="0"/>
              <a:t>Warning: Stimulants tend to increase aggression, grudges, mental rigidity, obsessiveness, and libido (so counter-indicated if having problems with aggression, obsessiveness or tics, and/or sexual behaviors)</a:t>
            </a:r>
          </a:p>
          <a:p>
            <a:r>
              <a:rPr lang="en-US" dirty="0" smtClean="0"/>
              <a:t>Anxiety</a:t>
            </a:r>
          </a:p>
          <a:p>
            <a:pPr lvl="1">
              <a:buFont typeface="Symbol"/>
              <a:buChar char="Þ"/>
            </a:pPr>
            <a:r>
              <a:rPr lang="en-US" dirty="0" smtClean="0"/>
              <a:t>Treat anxiety with relaxation exercises, psychotherapy and possibly anti-anxiety medications</a:t>
            </a:r>
          </a:p>
          <a:p>
            <a:pPr lvl="1">
              <a:buFont typeface="Symbol"/>
              <a:buChar char="Þ"/>
            </a:pPr>
            <a:r>
              <a:rPr lang="en-US" dirty="0" smtClean="0"/>
              <a:t>Stimulants tend to worsen anxiety</a:t>
            </a:r>
          </a:p>
          <a:p>
            <a:r>
              <a:rPr lang="en-US" dirty="0" smtClean="0"/>
              <a:t>Bipolar Disorder </a:t>
            </a:r>
          </a:p>
          <a:p>
            <a:pPr lvl="1">
              <a:buFont typeface="Symbol"/>
              <a:buChar char="Þ"/>
            </a:pPr>
            <a:r>
              <a:rPr lang="en-US" dirty="0" smtClean="0"/>
              <a:t>Treat with attention training procedures, psychotherapy, and a mood stabilizer. A stimulant will tend to make the person hypomanic or manic</a:t>
            </a:r>
          </a:p>
          <a:p>
            <a:r>
              <a:rPr lang="en-US" dirty="0" smtClean="0"/>
              <a:t>Obsessive-Compulsive Disorder/Obsessive Compulsive Personality Disorder</a:t>
            </a:r>
          </a:p>
          <a:p>
            <a:pPr lvl="1"/>
            <a:r>
              <a:rPr lang="en-US" dirty="0" smtClean="0"/>
              <a:t>Being </a:t>
            </a:r>
            <a:r>
              <a:rPr lang="en-US" dirty="0"/>
              <a:t>o</a:t>
            </a:r>
            <a:r>
              <a:rPr lang="en-US" dirty="0" smtClean="0"/>
              <a:t>verly focused or perseverating on something often looks like attention difficulties</a:t>
            </a:r>
          </a:p>
          <a:p>
            <a:pPr lvl="1">
              <a:buFont typeface="Symbol"/>
              <a:buChar char="Þ"/>
            </a:pPr>
            <a:r>
              <a:rPr lang="en-US" dirty="0" smtClean="0"/>
              <a:t>Cognitive-Behavioral Therapy (CBT), and an anti-depressant/anti-anxiety medication</a:t>
            </a:r>
          </a:p>
          <a:p>
            <a:pPr lvl="1">
              <a:buFont typeface="Symbol"/>
              <a:buChar char="Þ"/>
            </a:pPr>
            <a:r>
              <a:rPr lang="en-US" dirty="0" smtClean="0"/>
              <a:t>A stimulant increases the obsessive behaviors</a:t>
            </a:r>
          </a:p>
          <a:p>
            <a:r>
              <a:rPr lang="en-US" dirty="0"/>
              <a:t>Autism Spectrum</a:t>
            </a:r>
          </a:p>
          <a:p>
            <a:pPr lvl="1"/>
            <a:r>
              <a:rPr lang="en-US" dirty="0"/>
              <a:t>Energy regulation problems, executive functioning problems, easily overwhelmed and overstimulated due to problems filtering stimuli; often has obsessions</a:t>
            </a:r>
          </a:p>
          <a:p>
            <a:pPr lvl="1">
              <a:buFont typeface="Symbol"/>
              <a:buChar char="Þ"/>
            </a:pPr>
            <a:r>
              <a:rPr lang="en-US" dirty="0"/>
              <a:t>Caregiver training, psychotherapy, and often a mood stabilizer. </a:t>
            </a:r>
          </a:p>
          <a:p>
            <a:pPr lvl="1">
              <a:buFont typeface="Symbol"/>
              <a:buChar char="Þ"/>
            </a:pPr>
            <a:r>
              <a:rPr lang="en-US" dirty="0"/>
              <a:t>A stimulant tends to worsen explosive anger and obsessions</a:t>
            </a:r>
          </a:p>
          <a:p>
            <a:pPr lvl="1">
              <a:buFont typeface="Symbol"/>
              <a:buChar char="Þ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9060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Environmental Etiology </a:t>
            </a:r>
            <a:r>
              <a:rPr lang="en-US" dirty="0"/>
              <a:t>=&gt; </a:t>
            </a:r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Inconsistent parenting (between/within parents)</a:t>
            </a:r>
          </a:p>
          <a:p>
            <a:pPr lvl="1">
              <a:buFont typeface="Symbol"/>
              <a:buChar char="Þ"/>
            </a:pPr>
            <a:r>
              <a:rPr lang="en-US" dirty="0" smtClean="0"/>
              <a:t>Parent training</a:t>
            </a:r>
          </a:p>
          <a:p>
            <a:r>
              <a:rPr lang="en-US" dirty="0" smtClean="0"/>
              <a:t>Chaotic </a:t>
            </a:r>
            <a:r>
              <a:rPr lang="en-US" dirty="0"/>
              <a:t>h</a:t>
            </a:r>
            <a:r>
              <a:rPr lang="en-US" dirty="0" smtClean="0"/>
              <a:t>ome life</a:t>
            </a:r>
            <a:endParaRPr lang="en-US" dirty="0"/>
          </a:p>
          <a:p>
            <a:pPr lvl="1">
              <a:buFont typeface="Symbol"/>
              <a:buChar char="Þ"/>
            </a:pPr>
            <a:r>
              <a:rPr lang="en-US" dirty="0"/>
              <a:t>Family </a:t>
            </a:r>
            <a:r>
              <a:rPr lang="en-US" dirty="0" smtClean="0"/>
              <a:t>therapy and </a:t>
            </a:r>
            <a:r>
              <a:rPr lang="en-US" dirty="0"/>
              <a:t>parent </a:t>
            </a:r>
            <a:r>
              <a:rPr lang="en-US" dirty="0" smtClean="0"/>
              <a:t>training</a:t>
            </a:r>
          </a:p>
          <a:p>
            <a:pPr lvl="1">
              <a:buFont typeface="Symbol"/>
              <a:buChar char="Þ"/>
            </a:pPr>
            <a:r>
              <a:rPr lang="en-US" dirty="0" smtClean="0"/>
              <a:t>Increased organization at home with use of calendars , schedules, and lists</a:t>
            </a:r>
            <a:endParaRPr lang="en-US" dirty="0"/>
          </a:p>
          <a:p>
            <a:r>
              <a:rPr lang="en-US" dirty="0" smtClean="0"/>
              <a:t>Real life worries</a:t>
            </a:r>
            <a:endParaRPr lang="en-US" dirty="0"/>
          </a:p>
          <a:p>
            <a:pPr lvl="1">
              <a:buFont typeface="Symbol"/>
              <a:buChar char="Þ"/>
            </a:pPr>
            <a:r>
              <a:rPr lang="en-US" dirty="0" smtClean="0"/>
              <a:t>Psychotherapy and possibly compartmentalization procedures</a:t>
            </a:r>
            <a:endParaRPr lang="en-US" dirty="0"/>
          </a:p>
          <a:p>
            <a:r>
              <a:rPr lang="en-US" dirty="0" smtClean="0"/>
              <a:t>Recreational Drugs and Alcohol (particularly marijuana)</a:t>
            </a:r>
          </a:p>
          <a:p>
            <a:pPr lvl="1">
              <a:buFont typeface="Symbol"/>
              <a:buChar char="Þ"/>
            </a:pPr>
            <a:r>
              <a:rPr lang="en-US" dirty="0" smtClean="0"/>
              <a:t>Discontinue use and find other strategies for meeting same needs </a:t>
            </a:r>
          </a:p>
          <a:p>
            <a:r>
              <a:rPr lang="en-US" dirty="0" smtClean="0"/>
              <a:t>Attention seeking/receiving insufficient attention</a:t>
            </a:r>
          </a:p>
          <a:p>
            <a:pPr lvl="1">
              <a:buFont typeface="Symbol"/>
              <a:buChar char="Þ"/>
            </a:pPr>
            <a:r>
              <a:rPr lang="en-US" dirty="0" smtClean="0"/>
              <a:t>Improve quality and quantity time with positive adults</a:t>
            </a:r>
          </a:p>
          <a:p>
            <a:pPr lvl="1">
              <a:buFont typeface="Symbol"/>
              <a:buChar char="Þ"/>
            </a:pPr>
            <a:r>
              <a:rPr lang="en-US" dirty="0" smtClean="0"/>
              <a:t>Training in positive ways to get attention</a:t>
            </a:r>
          </a:p>
          <a:p>
            <a:pPr lvl="1">
              <a:buFont typeface="Symbol"/>
              <a:buChar char="Þ"/>
            </a:pPr>
            <a:r>
              <a:rPr lang="en-US" dirty="0" smtClean="0"/>
              <a:t>Firmly and consistently scheduled times for talking and doing things together</a:t>
            </a:r>
          </a:p>
          <a:p>
            <a:r>
              <a:rPr lang="en-US" dirty="0" smtClean="0"/>
              <a:t>High intelligence/limited stimulation</a:t>
            </a:r>
          </a:p>
          <a:p>
            <a:pPr lvl="1">
              <a:buFont typeface="Symbol"/>
              <a:buChar char="Þ"/>
            </a:pPr>
            <a:r>
              <a:rPr lang="en-US" dirty="0" smtClean="0"/>
              <a:t>Increase </a:t>
            </a:r>
            <a:r>
              <a:rPr lang="en-US" dirty="0"/>
              <a:t>mental challenges </a:t>
            </a:r>
            <a:endParaRPr lang="en-US" dirty="0" smtClean="0"/>
          </a:p>
          <a:p>
            <a:pPr lvl="1">
              <a:buFont typeface="Symbol"/>
              <a:buChar char="Þ"/>
            </a:pPr>
            <a:r>
              <a:rPr lang="en-US" dirty="0" smtClean="0"/>
              <a:t>Limit television and video-game time</a:t>
            </a:r>
          </a:p>
        </p:txBody>
      </p:sp>
    </p:spTree>
    <p:extLst>
      <p:ext uri="{BB962C8B-B14F-4D97-AF65-F5344CB8AC3E}">
        <p14:creationId xmlns:p14="http://schemas.microsoft.com/office/powerpoint/2010/main" val="3233522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Medical Etiology </a:t>
            </a:r>
            <a:r>
              <a:rPr lang="en-US" dirty="0"/>
              <a:t>=&gt; Treatment</a:t>
            </a:r>
            <a:br>
              <a:rPr lang="en-US" dirty="0"/>
            </a:br>
            <a:r>
              <a:rPr lang="en-US" sz="2700" dirty="0" smtClean="0"/>
              <a:t>thanks </a:t>
            </a:r>
            <a:r>
              <a:rPr lang="en-US" sz="2700" dirty="0"/>
              <a:t>goes to Dr. Whelan for reviewing information on medications and medical </a:t>
            </a:r>
            <a:r>
              <a:rPr lang="en-US" sz="2700" dirty="0" smtClean="0"/>
              <a:t>variables</a:t>
            </a:r>
            <a:r>
              <a:rPr lang="en-US" sz="2700" dirty="0"/>
              <a:t/>
            </a:r>
            <a:br>
              <a:rPr lang="en-US" sz="2700" dirty="0"/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Seizures</a:t>
            </a:r>
          </a:p>
          <a:p>
            <a:pPr lvl="1"/>
            <a:r>
              <a:rPr lang="en-US" dirty="0"/>
              <a:t>Petit mal/absence seizures look like inattentively “spacing out” and day-dreaming</a:t>
            </a:r>
          </a:p>
          <a:p>
            <a:pPr lvl="1"/>
            <a:r>
              <a:rPr lang="en-US" dirty="0"/>
              <a:t>Petit mal seizures can intermittently erase short-term memory</a:t>
            </a:r>
          </a:p>
          <a:p>
            <a:pPr lvl="1"/>
            <a:r>
              <a:rPr lang="en-US" dirty="0"/>
              <a:t>More rarely, small seizures can temporarily knock out self-control centers</a:t>
            </a:r>
          </a:p>
          <a:p>
            <a:pPr lvl="1">
              <a:buFont typeface="Symbol"/>
              <a:buChar char="Þ"/>
            </a:pPr>
            <a:r>
              <a:rPr lang="en-US" dirty="0"/>
              <a:t>Anti-seizure medications (often is an anti-psychotic) and trigger </a:t>
            </a:r>
            <a:r>
              <a:rPr lang="en-US" dirty="0" smtClean="0"/>
              <a:t>management</a:t>
            </a:r>
          </a:p>
          <a:p>
            <a:pPr lvl="1">
              <a:buFont typeface="Symbol"/>
              <a:buChar char="Þ"/>
            </a:pPr>
            <a:r>
              <a:rPr lang="en-US" dirty="0" smtClean="0"/>
              <a:t>Stimulants make seizures more likely</a:t>
            </a:r>
          </a:p>
          <a:p>
            <a:r>
              <a:rPr lang="en-US" dirty="0" smtClean="0"/>
              <a:t>Pain/pain </a:t>
            </a:r>
            <a:r>
              <a:rPr lang="en-US" dirty="0"/>
              <a:t>medications</a:t>
            </a:r>
          </a:p>
          <a:p>
            <a:pPr lvl="1"/>
            <a:r>
              <a:rPr lang="en-US" dirty="0"/>
              <a:t>Children may not communicate that having distracting pain</a:t>
            </a:r>
          </a:p>
          <a:p>
            <a:pPr lvl="1">
              <a:buFont typeface="Symbol"/>
              <a:buChar char="Þ"/>
            </a:pPr>
            <a:r>
              <a:rPr lang="en-US" dirty="0"/>
              <a:t>Relieve pain. If not possible, then pain management therapy</a:t>
            </a:r>
          </a:p>
          <a:p>
            <a:pPr lvl="1"/>
            <a:r>
              <a:rPr lang="en-US" dirty="0"/>
              <a:t>Pain medications often cause inattention and worsened memory lapses</a:t>
            </a:r>
          </a:p>
          <a:p>
            <a:pPr marL="457200" lvl="1" indent="0">
              <a:buNone/>
            </a:pPr>
            <a:r>
              <a:rPr lang="en-US" dirty="0"/>
              <a:t>=&gt; Change of pain medications </a:t>
            </a:r>
            <a:r>
              <a:rPr lang="en-US" dirty="0" smtClean="0"/>
              <a:t>and pain </a:t>
            </a:r>
            <a:r>
              <a:rPr lang="en-US" dirty="0"/>
              <a:t>management </a:t>
            </a:r>
            <a:r>
              <a:rPr lang="en-US" dirty="0" smtClean="0"/>
              <a:t>therapy</a:t>
            </a:r>
            <a:endParaRPr lang="en-US" dirty="0"/>
          </a:p>
          <a:p>
            <a:r>
              <a:rPr lang="en-US" dirty="0"/>
              <a:t>Diet/Food </a:t>
            </a:r>
            <a:r>
              <a:rPr lang="en-US" dirty="0" smtClean="0"/>
              <a:t>Sensitivities</a:t>
            </a:r>
          </a:p>
          <a:p>
            <a:pPr lvl="1"/>
            <a:r>
              <a:rPr lang="en-US" dirty="0" smtClean="0"/>
              <a:t>Poor diet</a:t>
            </a:r>
          </a:p>
          <a:p>
            <a:pPr lvl="1"/>
            <a:r>
              <a:rPr lang="en-US" dirty="0" smtClean="0"/>
              <a:t>Not enough food</a:t>
            </a:r>
          </a:p>
          <a:p>
            <a:pPr lvl="1"/>
            <a:r>
              <a:rPr lang="en-US" dirty="0" smtClean="0"/>
              <a:t>Dehydration</a:t>
            </a:r>
          </a:p>
          <a:p>
            <a:pPr lvl="1"/>
            <a:r>
              <a:rPr lang="en-US" dirty="0" smtClean="0"/>
              <a:t>Food sensitivities (milk, certain dyes and additives)</a:t>
            </a:r>
          </a:p>
          <a:p>
            <a:r>
              <a:rPr lang="en-US" dirty="0" smtClean="0"/>
              <a:t>Poor hearing/vision</a:t>
            </a:r>
          </a:p>
          <a:p>
            <a:pPr marL="457200" lvl="1" indent="0">
              <a:buNone/>
            </a:pPr>
            <a:r>
              <a:rPr lang="en-US" dirty="0" smtClean="0"/>
              <a:t>=&gt; Before seeking treatment for attention difficulties, make sure the child has had recent hearing and vision checks</a:t>
            </a:r>
          </a:p>
          <a:p>
            <a:r>
              <a:rPr lang="en-US" dirty="0"/>
              <a:t>Poor sleep/apnea/asthma</a:t>
            </a:r>
          </a:p>
          <a:p>
            <a:pPr lvl="1"/>
            <a:r>
              <a:rPr lang="en-US" dirty="0" smtClean="0"/>
              <a:t>Poor </a:t>
            </a:r>
            <a:r>
              <a:rPr lang="en-US" dirty="0"/>
              <a:t>sleep and poor oxygen uptake causes attention </a:t>
            </a:r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The learning during the day needs that following night’s sleep to be integrated into the brain</a:t>
            </a:r>
            <a:endParaRPr lang="en-US" dirty="0"/>
          </a:p>
          <a:p>
            <a:pPr lvl="1">
              <a:buFont typeface="Symbol"/>
              <a:buChar char="Þ"/>
            </a:pPr>
            <a:r>
              <a:rPr lang="en-US" dirty="0" smtClean="0"/>
              <a:t>Quiet </a:t>
            </a:r>
            <a:r>
              <a:rPr lang="en-US" dirty="0"/>
              <a:t>the household, apnea surgery (e.g., tonsillectomy), efforts to improve lung </a:t>
            </a:r>
            <a:r>
              <a:rPr lang="en-US" dirty="0" smtClean="0"/>
              <a:t>functioning</a:t>
            </a:r>
          </a:p>
          <a:p>
            <a:pPr lvl="1">
              <a:buFont typeface="Symbol"/>
              <a:buChar char="Þ"/>
            </a:pPr>
            <a:r>
              <a:rPr lang="en-US" dirty="0" smtClean="0"/>
              <a:t>Sleep hygiene training</a:t>
            </a:r>
            <a:endParaRPr lang="en-US" dirty="0"/>
          </a:p>
          <a:p>
            <a:r>
              <a:rPr lang="en-US" dirty="0" smtClean="0"/>
              <a:t>Other medical</a:t>
            </a:r>
          </a:p>
          <a:p>
            <a:pPr lvl="1"/>
            <a:r>
              <a:rPr lang="en-US" dirty="0" smtClean="0"/>
              <a:t>Iron deficiency and other vitamin/mineral deficiencies, thyroid dysfunction, diabetes/hypoglycemia, tumors, dementia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74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Abilities That Can Help Compensate for Attention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</a:p>
          <a:p>
            <a:r>
              <a:rPr lang="en-US" dirty="0" smtClean="0"/>
              <a:t>Good habits</a:t>
            </a:r>
          </a:p>
          <a:p>
            <a:r>
              <a:rPr lang="en-US" dirty="0" smtClean="0"/>
              <a:t>Cause and effect awareness</a:t>
            </a:r>
          </a:p>
          <a:p>
            <a:r>
              <a:rPr lang="en-US" dirty="0" smtClean="0"/>
              <a:t>Self-monitoring</a:t>
            </a:r>
          </a:p>
          <a:p>
            <a:r>
              <a:rPr lang="en-US" dirty="0" smtClean="0"/>
              <a:t>Motivation (external and internal)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47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Empirical View</a:t>
            </a:r>
            <a:br>
              <a:rPr lang="en-US" dirty="0" smtClean="0"/>
            </a:br>
            <a:r>
              <a:rPr lang="en-US" dirty="0" smtClean="0"/>
              <a:t>- focuses on behavioral problems 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Stimulants </a:t>
            </a:r>
          </a:p>
          <a:p>
            <a:pPr lvl="1"/>
            <a:r>
              <a:rPr lang="en-US" dirty="0" smtClean="0"/>
              <a:t>Only helps while on them</a:t>
            </a:r>
          </a:p>
          <a:p>
            <a:pPr lvl="1"/>
            <a:r>
              <a:rPr lang="en-US" dirty="0" smtClean="0"/>
              <a:t>Not appropriate for other causes of attention problems</a:t>
            </a:r>
          </a:p>
          <a:p>
            <a:r>
              <a:rPr lang="en-US" dirty="0" smtClean="0"/>
              <a:t>Behavioral program</a:t>
            </a:r>
          </a:p>
          <a:p>
            <a:pPr lvl="1"/>
            <a:r>
              <a:rPr lang="en-US" dirty="0" smtClean="0"/>
              <a:t>Lasting change if expectations and some structure are maintained</a:t>
            </a:r>
          </a:p>
          <a:p>
            <a:r>
              <a:rPr lang="en-US" dirty="0" smtClean="0"/>
              <a:t>Stimulants + behavioral </a:t>
            </a:r>
            <a:r>
              <a:rPr lang="en-US" dirty="0"/>
              <a:t>p</a:t>
            </a:r>
            <a:r>
              <a:rPr lang="en-US" dirty="0" smtClean="0"/>
              <a:t>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5711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2010</TotalTime>
  <Words>2097</Words>
  <Application>Microsoft Office PowerPoint</Application>
  <PresentationFormat>On-screen Show (4:3)</PresentationFormat>
  <Paragraphs>242</Paragraphs>
  <Slides>32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Civic</vt:lpstr>
      <vt:lpstr>Attention! May I Have Your Attention Please!</vt:lpstr>
      <vt:lpstr>Outline</vt:lpstr>
      <vt:lpstr>What Attention Is and Reasons for Problems</vt:lpstr>
      <vt:lpstr>What attention is</vt:lpstr>
      <vt:lpstr>Mental Health Etiology =&gt; Treatment</vt:lpstr>
      <vt:lpstr>Environmental Etiology =&gt; Treatment</vt:lpstr>
      <vt:lpstr>Medical Etiology =&gt; Treatment thanks goes to Dr. Whelan for reviewing information on medications and medical variables </vt:lpstr>
      <vt:lpstr>Abilities That Can Help Compensate for Attention Problems</vt:lpstr>
      <vt:lpstr>Empirical View - focuses on behavioral problems - </vt:lpstr>
      <vt:lpstr>A Brief Overview of Behavioral Programs</vt:lpstr>
      <vt:lpstr>Behavioral Program Basics</vt:lpstr>
      <vt:lpstr>Behavioral Program Basics</vt:lpstr>
      <vt:lpstr>Behavioral Program Basics</vt:lpstr>
      <vt:lpstr>Why does a behavioral program work?</vt:lpstr>
      <vt:lpstr>Direct Attention Training</vt:lpstr>
      <vt:lpstr>Repetition, repetition, repetition - Ad Nausea -</vt:lpstr>
      <vt:lpstr>Repeating Back</vt:lpstr>
      <vt:lpstr>Visuals</vt:lpstr>
      <vt:lpstr>Visual Boundaries/Visual Box</vt:lpstr>
      <vt:lpstr>Returning to Task Strategies</vt:lpstr>
      <vt:lpstr>Mnemonic Devices</vt:lpstr>
      <vt:lpstr>Rubber band – for multiple strategies</vt:lpstr>
      <vt:lpstr>Lists</vt:lpstr>
      <vt:lpstr>Fidgets vs. Distractors</vt:lpstr>
      <vt:lpstr>Strip the environment – then add back</vt:lpstr>
      <vt:lpstr>Cross-Planes Activities</vt:lpstr>
      <vt:lpstr>Intermediary Energy Level Activities</vt:lpstr>
      <vt:lpstr>Get Organized!</vt:lpstr>
      <vt:lpstr>Relaxation Exercises</vt:lpstr>
      <vt:lpstr>Activation Jar</vt:lpstr>
      <vt:lpstr>Exercise – Plenty of Exercise</vt:lpstr>
      <vt:lpstr>Questions?</vt:lpstr>
    </vt:vector>
  </TitlesOfParts>
  <Company>FDL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Attention! May I Have Your Attention Please!</dc:title>
  <dc:creator>Klausen, Espen</dc:creator>
  <cp:lastModifiedBy>Klausen, Espen</cp:lastModifiedBy>
  <cp:revision>84</cp:revision>
  <cp:lastPrinted>2013-09-26T19:45:03Z</cp:lastPrinted>
  <dcterms:created xsi:type="dcterms:W3CDTF">2013-06-14T13:38:10Z</dcterms:created>
  <dcterms:modified xsi:type="dcterms:W3CDTF">2013-10-10T16:34:06Z</dcterms:modified>
</cp:coreProperties>
</file>