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70"/>
  </p:handoutMasterIdLst>
  <p:sldIdLst>
    <p:sldId id="256" r:id="rId2"/>
    <p:sldId id="257" r:id="rId3"/>
    <p:sldId id="294" r:id="rId4"/>
    <p:sldId id="295" r:id="rId5"/>
    <p:sldId id="323" r:id="rId6"/>
    <p:sldId id="263" r:id="rId7"/>
    <p:sldId id="276" r:id="rId8"/>
    <p:sldId id="300" r:id="rId9"/>
    <p:sldId id="269" r:id="rId10"/>
    <p:sldId id="264" r:id="rId11"/>
    <p:sldId id="270" r:id="rId12"/>
    <p:sldId id="322" r:id="rId13"/>
    <p:sldId id="271" r:id="rId14"/>
    <p:sldId id="267" r:id="rId15"/>
    <p:sldId id="268" r:id="rId16"/>
    <p:sldId id="258" r:id="rId17"/>
    <p:sldId id="291" r:id="rId18"/>
    <p:sldId id="259" r:id="rId19"/>
    <p:sldId id="303" r:id="rId20"/>
    <p:sldId id="273" r:id="rId21"/>
    <p:sldId id="260" r:id="rId22"/>
    <p:sldId id="261" r:id="rId23"/>
    <p:sldId id="272" r:id="rId24"/>
    <p:sldId id="282" r:id="rId25"/>
    <p:sldId id="285" r:id="rId26"/>
    <p:sldId id="283" r:id="rId27"/>
    <p:sldId id="293" r:id="rId28"/>
    <p:sldId id="262" r:id="rId29"/>
    <p:sldId id="265" r:id="rId30"/>
    <p:sldId id="266" r:id="rId31"/>
    <p:sldId id="275" r:id="rId32"/>
    <p:sldId id="277" r:id="rId33"/>
    <p:sldId id="274" r:id="rId34"/>
    <p:sldId id="292" r:id="rId35"/>
    <p:sldId id="324" r:id="rId36"/>
    <p:sldId id="325" r:id="rId37"/>
    <p:sldId id="307" r:id="rId38"/>
    <p:sldId id="288" r:id="rId39"/>
    <p:sldId id="312" r:id="rId40"/>
    <p:sldId id="297" r:id="rId41"/>
    <p:sldId id="296" r:id="rId42"/>
    <p:sldId id="308" r:id="rId43"/>
    <p:sldId id="313" r:id="rId44"/>
    <p:sldId id="309" r:id="rId45"/>
    <p:sldId id="321" r:id="rId46"/>
    <p:sldId id="314" r:id="rId47"/>
    <p:sldId id="298" r:id="rId48"/>
    <p:sldId id="310" r:id="rId49"/>
    <p:sldId id="301" r:id="rId50"/>
    <p:sldId id="311" r:id="rId51"/>
    <p:sldId id="304" r:id="rId52"/>
    <p:sldId id="305" r:id="rId53"/>
    <p:sldId id="315" r:id="rId54"/>
    <p:sldId id="318" r:id="rId55"/>
    <p:sldId id="317" r:id="rId56"/>
    <p:sldId id="319" r:id="rId57"/>
    <p:sldId id="316" r:id="rId58"/>
    <p:sldId id="320" r:id="rId59"/>
    <p:sldId id="278" r:id="rId60"/>
    <p:sldId id="289" r:id="rId61"/>
    <p:sldId id="286" r:id="rId62"/>
    <p:sldId id="306" r:id="rId63"/>
    <p:sldId id="287" r:id="rId64"/>
    <p:sldId id="281" r:id="rId65"/>
    <p:sldId id="279" r:id="rId66"/>
    <p:sldId id="290" r:id="rId67"/>
    <p:sldId id="280" r:id="rId68"/>
    <p:sldId id="326" r:id="rId6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A7583F7B-CA49-4724-B2B2-93840E1FBCEF}" type="datetimeFigureOut">
              <a:rPr lang="en-US" smtClean="0"/>
              <a:t>2/15/2018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2A8FF007-EF53-4060-B4DA-D568FD299157}" type="slidenum">
              <a:rPr lang="en-US" smtClean="0"/>
              <a:t>‹#›</a:t>
            </a:fld>
            <a:endParaRPr lang="en-US"/>
          </a:p>
        </p:txBody>
      </p:sp>
    </p:spTree>
    <p:extLst>
      <p:ext uri="{BB962C8B-B14F-4D97-AF65-F5344CB8AC3E}">
        <p14:creationId xmlns:p14="http://schemas.microsoft.com/office/powerpoint/2010/main" val="12891553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2/15/2018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Understanding Psychological Assessments</a:t>
            </a:r>
            <a:endParaRPr lang="en-US" dirty="0"/>
          </a:p>
        </p:txBody>
      </p:sp>
      <p:sp>
        <p:nvSpPr>
          <p:cNvPr id="3" name="Subtitle 2"/>
          <p:cNvSpPr>
            <a:spLocks noGrp="1"/>
          </p:cNvSpPr>
          <p:nvPr>
            <p:ph type="subTitle" idx="1"/>
          </p:nvPr>
        </p:nvSpPr>
        <p:spPr/>
        <p:txBody>
          <a:bodyPr>
            <a:normAutofit fontScale="85000" lnSpcReduction="20000"/>
          </a:bodyPr>
          <a:lstStyle/>
          <a:p>
            <a:r>
              <a:rPr lang="en-US" sz="2000" b="1" dirty="0" smtClean="0"/>
              <a:t>Making a referral and understanding the results</a:t>
            </a:r>
          </a:p>
          <a:p>
            <a:r>
              <a:rPr lang="en-US" dirty="0" smtClean="0"/>
              <a:t>Espen Klausen, Ph.D., Licensed Psychologist with Fond du Lac County Department of Community Programs</a:t>
            </a:r>
          </a:p>
          <a:p>
            <a:r>
              <a:rPr lang="en-US" dirty="0" smtClean="0"/>
              <a:t>DSS Hot Topics 02/15/2018</a:t>
            </a:r>
            <a:endParaRPr lang="en-US" dirty="0"/>
          </a:p>
        </p:txBody>
      </p:sp>
    </p:spTree>
    <p:extLst>
      <p:ext uri="{BB962C8B-B14F-4D97-AF65-F5344CB8AC3E}">
        <p14:creationId xmlns:p14="http://schemas.microsoft.com/office/powerpoint/2010/main" val="2256899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Ordered</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6000" dirty="0" smtClean="0"/>
              <a:t>Should be ordered prior to disposition (i.e., it is completed to aid the sides in forming their dispositions)</a:t>
            </a:r>
          </a:p>
          <a:p>
            <a:pPr marL="0" indent="0">
              <a:buNone/>
            </a:pPr>
            <a:r>
              <a:rPr lang="en-US" sz="6000" dirty="0" smtClean="0"/>
              <a:t>The written order contains:</a:t>
            </a:r>
          </a:p>
          <a:p>
            <a:r>
              <a:rPr lang="en-US" sz="6000" dirty="0" smtClean="0"/>
              <a:t>Specified </a:t>
            </a:r>
            <a:r>
              <a:rPr lang="en-US" sz="6000" dirty="0"/>
              <a:t>person to be </a:t>
            </a:r>
            <a:r>
              <a:rPr lang="en-US" sz="6000" dirty="0" smtClean="0"/>
              <a:t>assessed</a:t>
            </a:r>
          </a:p>
          <a:p>
            <a:r>
              <a:rPr lang="en-US" sz="6000" dirty="0" smtClean="0"/>
              <a:t>Specified kind and content of </a:t>
            </a:r>
            <a:r>
              <a:rPr lang="en-US" sz="6000" dirty="0"/>
              <a:t>assessment (e.g</a:t>
            </a:r>
            <a:r>
              <a:rPr lang="en-US" sz="6000" dirty="0" smtClean="0"/>
              <a:t>., psychological, competency, parenting competency) – making sure to include everything that is wanted (e.g., recommendations)</a:t>
            </a:r>
          </a:p>
          <a:p>
            <a:r>
              <a:rPr lang="en-US" sz="6000" dirty="0" smtClean="0"/>
              <a:t>Specified </a:t>
            </a:r>
            <a:r>
              <a:rPr lang="en-US" sz="6000" dirty="0"/>
              <a:t>provider (or clinic</a:t>
            </a:r>
            <a:r>
              <a:rPr lang="en-US" sz="6000" dirty="0" smtClean="0"/>
              <a:t>)</a:t>
            </a:r>
            <a:endParaRPr lang="en-US" dirty="0" smtClean="0"/>
          </a:p>
        </p:txBody>
      </p:sp>
    </p:spTree>
    <p:extLst>
      <p:ext uri="{BB962C8B-B14F-4D97-AF65-F5344CB8AC3E}">
        <p14:creationId xmlns:p14="http://schemas.microsoft.com/office/powerpoint/2010/main" val="2750076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Ordered</a:t>
            </a:r>
          </a:p>
        </p:txBody>
      </p:sp>
      <p:sp>
        <p:nvSpPr>
          <p:cNvPr id="3" name="Content Placeholder 2"/>
          <p:cNvSpPr>
            <a:spLocks noGrp="1"/>
          </p:cNvSpPr>
          <p:nvPr>
            <p:ph idx="1"/>
          </p:nvPr>
        </p:nvSpPr>
        <p:spPr>
          <a:xfrm>
            <a:off x="2130552" y="1225296"/>
            <a:ext cx="9374060" cy="4956048"/>
          </a:xfrm>
        </p:spPr>
        <p:txBody>
          <a:bodyPr>
            <a:normAutofit/>
          </a:bodyPr>
          <a:lstStyle/>
          <a:p>
            <a:pPr marL="0" indent="0">
              <a:buNone/>
            </a:pPr>
            <a:r>
              <a:rPr lang="en-US" dirty="0"/>
              <a:t>Court is the identified client</a:t>
            </a:r>
          </a:p>
          <a:p>
            <a:pPr lvl="1"/>
            <a:r>
              <a:rPr lang="en-US" dirty="0"/>
              <a:t>The assessor represents the Court</a:t>
            </a:r>
          </a:p>
          <a:p>
            <a:pPr lvl="1"/>
            <a:r>
              <a:rPr lang="en-US" dirty="0" smtClean="0"/>
              <a:t>The psychologist-client </a:t>
            </a:r>
            <a:r>
              <a:rPr lang="en-US" dirty="0"/>
              <a:t>privilege </a:t>
            </a:r>
            <a:r>
              <a:rPr lang="en-US" dirty="0" smtClean="0"/>
              <a:t>is not held by the assessment subject, but is held by the court instead</a:t>
            </a:r>
          </a:p>
          <a:p>
            <a:pPr lvl="1"/>
            <a:r>
              <a:rPr lang="en-US" dirty="0" smtClean="0"/>
              <a:t>The psychologist can, will, and should, share all relevant information with the court.</a:t>
            </a:r>
          </a:p>
          <a:p>
            <a:pPr lvl="1"/>
            <a:r>
              <a:rPr lang="en-US" dirty="0" smtClean="0"/>
              <a:t>The psychologist can </a:t>
            </a:r>
            <a:r>
              <a:rPr lang="en-US" dirty="0"/>
              <a:t>only share information with </a:t>
            </a:r>
            <a:r>
              <a:rPr lang="en-US" dirty="0" smtClean="0"/>
              <a:t>others with the </a:t>
            </a:r>
            <a:r>
              <a:rPr lang="en-US" dirty="0"/>
              <a:t>Court’s permission, including </a:t>
            </a:r>
            <a:r>
              <a:rPr lang="en-US" dirty="0" smtClean="0"/>
              <a:t>the assessment subject’s future providers (smart psychologists will include in the assessment report’s recommendation that the report should be shared with future treatment providers)</a:t>
            </a:r>
          </a:p>
          <a:p>
            <a:pPr lvl="1"/>
            <a:r>
              <a:rPr lang="en-US" dirty="0" smtClean="0"/>
              <a:t>The court owns the report and may insist on involved attorneys coming to the courthouse to read it</a:t>
            </a:r>
            <a:endParaRPr lang="en-US" dirty="0"/>
          </a:p>
        </p:txBody>
      </p:sp>
    </p:spTree>
    <p:extLst>
      <p:ext uri="{BB962C8B-B14F-4D97-AF65-F5344CB8AC3E}">
        <p14:creationId xmlns:p14="http://schemas.microsoft.com/office/powerpoint/2010/main" val="990860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Ordered</a:t>
            </a:r>
            <a:endParaRPr lang="en-US" dirty="0"/>
          </a:p>
        </p:txBody>
      </p:sp>
      <p:sp>
        <p:nvSpPr>
          <p:cNvPr id="3" name="Content Placeholder 2"/>
          <p:cNvSpPr>
            <a:spLocks noGrp="1"/>
          </p:cNvSpPr>
          <p:nvPr>
            <p:ph idx="1"/>
          </p:nvPr>
        </p:nvSpPr>
        <p:spPr/>
        <p:txBody>
          <a:bodyPr/>
          <a:lstStyle/>
          <a:p>
            <a:pPr lvl="1"/>
            <a:r>
              <a:rPr lang="en-US" dirty="0"/>
              <a:t>If the assessor witnesses in Court, the only loyalties are 1) truth/scientific standards and 2) the interests of the Court</a:t>
            </a:r>
          </a:p>
          <a:p>
            <a:pPr lvl="1"/>
            <a:r>
              <a:rPr lang="en-US" dirty="0"/>
              <a:t>Refusal or inability to complete the assessment is reported to the Court</a:t>
            </a:r>
          </a:p>
          <a:p>
            <a:pPr lvl="1"/>
            <a:r>
              <a:rPr lang="en-US" dirty="0"/>
              <a:t>Assessment subject usually technically has the right to have an attorney present – which may make the assessment impossible</a:t>
            </a:r>
          </a:p>
          <a:p>
            <a:pPr lvl="1"/>
            <a:r>
              <a:rPr lang="en-US" dirty="0"/>
              <a:t>Assessor can never have the assessment subject as a client – past, present, or future</a:t>
            </a:r>
          </a:p>
        </p:txBody>
      </p:sp>
    </p:spTree>
    <p:extLst>
      <p:ext uri="{BB962C8B-B14F-4D97-AF65-F5344CB8AC3E}">
        <p14:creationId xmlns:p14="http://schemas.microsoft.com/office/powerpoint/2010/main" val="317186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Ordered - examples</a:t>
            </a:r>
            <a:endParaRPr lang="en-US" dirty="0"/>
          </a:p>
        </p:txBody>
      </p:sp>
      <p:sp>
        <p:nvSpPr>
          <p:cNvPr id="3" name="Content Placeholder 2"/>
          <p:cNvSpPr>
            <a:spLocks noGrp="1"/>
          </p:cNvSpPr>
          <p:nvPr>
            <p:ph idx="1"/>
          </p:nvPr>
        </p:nvSpPr>
        <p:spPr/>
        <p:txBody>
          <a:bodyPr/>
          <a:lstStyle/>
          <a:p>
            <a:r>
              <a:rPr lang="en-US" dirty="0" smtClean="0"/>
              <a:t>Forensic Assessments (see later)</a:t>
            </a:r>
          </a:p>
          <a:p>
            <a:r>
              <a:rPr lang="en-US" dirty="0" smtClean="0"/>
              <a:t>Parenting competency and what would be needed to get the person to become a competent parent</a:t>
            </a:r>
          </a:p>
          <a:p>
            <a:r>
              <a:rPr lang="en-US" dirty="0" smtClean="0"/>
              <a:t>Treatment needs</a:t>
            </a:r>
          </a:p>
          <a:p>
            <a:r>
              <a:rPr lang="en-US" dirty="0" smtClean="0"/>
              <a:t>“Please help us understand what the heck is going on with this person”</a:t>
            </a:r>
            <a:endParaRPr lang="en-US" dirty="0"/>
          </a:p>
        </p:txBody>
      </p:sp>
    </p:spTree>
    <p:extLst>
      <p:ext uri="{BB962C8B-B14F-4D97-AF65-F5344CB8AC3E}">
        <p14:creationId xmlns:p14="http://schemas.microsoft.com/office/powerpoint/2010/main" val="2325696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pseudo-Court-ordered work-around (please avoid!) </a:t>
            </a:r>
            <a:endParaRPr lang="en-US" dirty="0"/>
          </a:p>
        </p:txBody>
      </p:sp>
      <p:sp>
        <p:nvSpPr>
          <p:cNvPr id="3" name="Content Placeholder 2"/>
          <p:cNvSpPr>
            <a:spLocks noGrp="1"/>
          </p:cNvSpPr>
          <p:nvPr>
            <p:ph idx="1"/>
          </p:nvPr>
        </p:nvSpPr>
        <p:spPr/>
        <p:txBody>
          <a:bodyPr/>
          <a:lstStyle/>
          <a:p>
            <a:r>
              <a:rPr lang="en-US" dirty="0" smtClean="0"/>
              <a:t>Court may order a person to go out and get assessed (or may order the person to follow the recommendations of someone else who recommends an assessment)</a:t>
            </a:r>
          </a:p>
          <a:p>
            <a:pPr lvl="1"/>
            <a:r>
              <a:rPr lang="en-US" dirty="0" smtClean="0"/>
              <a:t>The assessment subject is now the client</a:t>
            </a:r>
          </a:p>
          <a:p>
            <a:pPr lvl="1"/>
            <a:r>
              <a:rPr lang="en-US" dirty="0" smtClean="0"/>
              <a:t>The client can now deny any information being shared with the Court</a:t>
            </a:r>
          </a:p>
          <a:p>
            <a:pPr lvl="1"/>
            <a:r>
              <a:rPr lang="en-US" dirty="0" smtClean="0"/>
              <a:t>The client can shop around and choose to only disclose the assessment conclusions that the client liked best</a:t>
            </a:r>
          </a:p>
          <a:p>
            <a:pPr lvl="1"/>
            <a:r>
              <a:rPr lang="en-US" dirty="0" smtClean="0"/>
              <a:t>If subpoenaed, the assessor now has a responsibility to be an advocate for their client’s best interest (without committing perjury) </a:t>
            </a:r>
          </a:p>
        </p:txBody>
      </p:sp>
    </p:spTree>
    <p:extLst>
      <p:ext uri="{BB962C8B-B14F-4D97-AF65-F5344CB8AC3E}">
        <p14:creationId xmlns:p14="http://schemas.microsoft.com/office/powerpoint/2010/main" val="152323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Voluntary/referral</a:t>
            </a:r>
            <a:endParaRPr lang="en-US" dirty="0"/>
          </a:p>
        </p:txBody>
      </p:sp>
      <p:sp>
        <p:nvSpPr>
          <p:cNvPr id="3" name="Content Placeholder 2"/>
          <p:cNvSpPr>
            <a:spLocks noGrp="1"/>
          </p:cNvSpPr>
          <p:nvPr>
            <p:ph idx="1"/>
          </p:nvPr>
        </p:nvSpPr>
        <p:spPr/>
        <p:txBody>
          <a:bodyPr>
            <a:normAutofit lnSpcReduction="10000"/>
          </a:bodyPr>
          <a:lstStyle/>
          <a:p>
            <a:r>
              <a:rPr lang="en-US" dirty="0" smtClean="0"/>
              <a:t>Doctor-patient confidentiality applies as per the assessor’s profession (e.g., as that of a therapist)</a:t>
            </a:r>
          </a:p>
          <a:p>
            <a:r>
              <a:rPr lang="en-US" dirty="0" smtClean="0"/>
              <a:t>As with any medical/mental health service, the client’s consent is needed</a:t>
            </a:r>
          </a:p>
          <a:p>
            <a:r>
              <a:rPr lang="en-US" dirty="0" smtClean="0"/>
              <a:t>Any guardian must consent</a:t>
            </a:r>
          </a:p>
          <a:p>
            <a:r>
              <a:rPr lang="en-US" dirty="0" smtClean="0"/>
              <a:t>PLEASE NOTE: Physical custody does not give right to sign for mental health services or assessment. It has to be full guardianship or a Court order that specifically spells out right to consent to mental health services</a:t>
            </a:r>
          </a:p>
          <a:p>
            <a:r>
              <a:rPr lang="en-US" dirty="0" smtClean="0"/>
              <a:t>Consent for therapy or psychiatric management </a:t>
            </a:r>
            <a:r>
              <a:rPr lang="en-US" u="sng" dirty="0" smtClean="0"/>
              <a:t>does not imply consent for assessment</a:t>
            </a:r>
            <a:r>
              <a:rPr lang="en-US" dirty="0" smtClean="0"/>
              <a:t> except as intimately linked to the therapy process (e.g., psychosocial intake assessment)</a:t>
            </a:r>
          </a:p>
          <a:p>
            <a:r>
              <a:rPr lang="en-US" dirty="0" smtClean="0"/>
              <a:t>A separate consent should be obtained for additional assessment work (a frequently violated ethical principles)</a:t>
            </a:r>
            <a:endParaRPr lang="en-US" dirty="0"/>
          </a:p>
        </p:txBody>
      </p:sp>
    </p:spTree>
    <p:extLst>
      <p:ext uri="{BB962C8B-B14F-4D97-AF65-F5344CB8AC3E}">
        <p14:creationId xmlns:p14="http://schemas.microsoft.com/office/powerpoint/2010/main" val="2332948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Types of Assessments</a:t>
            </a:r>
            <a:endParaRPr lang="en-US" dirty="0"/>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81549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and Other Drug Assessment</a:t>
            </a:r>
            <a:endParaRPr lang="en-US" dirty="0"/>
          </a:p>
        </p:txBody>
      </p:sp>
      <p:sp>
        <p:nvSpPr>
          <p:cNvPr id="3" name="Content Placeholder 2"/>
          <p:cNvSpPr>
            <a:spLocks noGrp="1"/>
          </p:cNvSpPr>
          <p:nvPr>
            <p:ph idx="1"/>
          </p:nvPr>
        </p:nvSpPr>
        <p:spPr/>
        <p:txBody>
          <a:bodyPr/>
          <a:lstStyle/>
          <a:p>
            <a:r>
              <a:rPr lang="en-US" dirty="0" smtClean="0"/>
              <a:t>Conducted by a licensed alcohol and drug counselor </a:t>
            </a:r>
          </a:p>
          <a:p>
            <a:r>
              <a:rPr lang="en-US" dirty="0" smtClean="0"/>
              <a:t>Usually not trained in mental health counseling</a:t>
            </a:r>
          </a:p>
          <a:p>
            <a:r>
              <a:rPr lang="en-US" dirty="0" smtClean="0"/>
              <a:t>Only a few psychotherapists or clinicians are licensed or trained as such</a:t>
            </a:r>
          </a:p>
          <a:p>
            <a:r>
              <a:rPr lang="en-US" u="sng" dirty="0" smtClean="0"/>
              <a:t>The assessor has to rely on the information provided</a:t>
            </a:r>
          </a:p>
          <a:p>
            <a:r>
              <a:rPr lang="en-US" dirty="0" smtClean="0"/>
              <a:t>Other sources are invaluable and usually appreciated</a:t>
            </a:r>
          </a:p>
          <a:p>
            <a:pPr lvl="1"/>
            <a:r>
              <a:rPr lang="en-US" dirty="0" smtClean="0"/>
              <a:t>Others’ factual observations </a:t>
            </a:r>
          </a:p>
          <a:p>
            <a:pPr lvl="1"/>
            <a:r>
              <a:rPr lang="en-US" dirty="0" smtClean="0"/>
              <a:t>Past records</a:t>
            </a:r>
          </a:p>
          <a:p>
            <a:pPr lvl="1"/>
            <a:r>
              <a:rPr lang="en-US" dirty="0" smtClean="0"/>
              <a:t>Who/where previously treated</a:t>
            </a:r>
          </a:p>
        </p:txBody>
      </p:sp>
    </p:spTree>
    <p:extLst>
      <p:ext uri="{BB962C8B-B14F-4D97-AF65-F5344CB8AC3E}">
        <p14:creationId xmlns:p14="http://schemas.microsoft.com/office/powerpoint/2010/main" val="2481743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Psychiatric Assessment</a:t>
            </a:r>
            <a:endParaRPr lang="en-US" dirty="0"/>
          </a:p>
        </p:txBody>
      </p:sp>
      <p:sp>
        <p:nvSpPr>
          <p:cNvPr id="3" name="Content Placeholder 2"/>
          <p:cNvSpPr>
            <a:spLocks noGrp="1"/>
          </p:cNvSpPr>
          <p:nvPr>
            <p:ph idx="1"/>
          </p:nvPr>
        </p:nvSpPr>
        <p:spPr/>
        <p:txBody>
          <a:bodyPr>
            <a:normAutofit/>
          </a:bodyPr>
          <a:lstStyle/>
          <a:p>
            <a:r>
              <a:rPr lang="en-US" dirty="0" smtClean="0"/>
              <a:t>“Psychiatric assessment” is vague – so best to be more specific</a:t>
            </a:r>
          </a:p>
          <a:p>
            <a:r>
              <a:rPr lang="en-US" dirty="0" smtClean="0"/>
              <a:t>Psychiatrists typically do not have the required training to administer and interpret most psychological tests (including personality tests and IQ tests)</a:t>
            </a:r>
          </a:p>
          <a:p>
            <a:r>
              <a:rPr lang="en-US" dirty="0" smtClean="0"/>
              <a:t>Will </a:t>
            </a:r>
            <a:r>
              <a:rPr lang="en-US" u="sng" dirty="0" smtClean="0"/>
              <a:t>usually</a:t>
            </a:r>
            <a:r>
              <a:rPr lang="en-US" dirty="0" smtClean="0"/>
              <a:t> involve: </a:t>
            </a:r>
          </a:p>
          <a:p>
            <a:pPr lvl="1"/>
            <a:r>
              <a:rPr lang="en-US" dirty="0"/>
              <a:t>Seen by a </a:t>
            </a:r>
            <a:r>
              <a:rPr lang="en-US" dirty="0" smtClean="0"/>
              <a:t>psychiatrist (primarily trained as a medical doctor, but with a specialization in psychiatry)</a:t>
            </a:r>
            <a:endParaRPr lang="en-US" dirty="0"/>
          </a:p>
          <a:p>
            <a:pPr lvl="1"/>
            <a:r>
              <a:rPr lang="en-US" dirty="0"/>
              <a:t>A brief interview (between 15-60 minutes)</a:t>
            </a:r>
          </a:p>
          <a:p>
            <a:pPr lvl="1"/>
            <a:r>
              <a:rPr lang="en-US" u="sng" dirty="0"/>
              <a:t>Might</a:t>
            </a:r>
            <a:r>
              <a:rPr lang="en-US" dirty="0"/>
              <a:t> include some review of past </a:t>
            </a:r>
            <a:r>
              <a:rPr lang="en-US" dirty="0" smtClean="0"/>
              <a:t>records</a:t>
            </a:r>
            <a:endParaRPr lang="en-US" dirty="0"/>
          </a:p>
        </p:txBody>
      </p:sp>
    </p:spTree>
    <p:extLst>
      <p:ext uri="{BB962C8B-B14F-4D97-AF65-F5344CB8AC3E}">
        <p14:creationId xmlns:p14="http://schemas.microsoft.com/office/powerpoint/2010/main" val="403044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Psychiatric Assessment continued</a:t>
            </a:r>
            <a:endParaRPr lang="en-US" dirty="0"/>
          </a:p>
        </p:txBody>
      </p:sp>
      <p:sp>
        <p:nvSpPr>
          <p:cNvPr id="3" name="Content Placeholder 2"/>
          <p:cNvSpPr>
            <a:spLocks noGrp="1"/>
          </p:cNvSpPr>
          <p:nvPr>
            <p:ph idx="1"/>
          </p:nvPr>
        </p:nvSpPr>
        <p:spPr/>
        <p:txBody>
          <a:bodyPr/>
          <a:lstStyle/>
          <a:p>
            <a:r>
              <a:rPr lang="en-US" dirty="0"/>
              <a:t>Will </a:t>
            </a:r>
            <a:r>
              <a:rPr lang="en-US" u="sng" dirty="0"/>
              <a:t>usually</a:t>
            </a:r>
            <a:r>
              <a:rPr lang="en-US" dirty="0"/>
              <a:t> result in:</a:t>
            </a:r>
          </a:p>
          <a:p>
            <a:pPr lvl="1"/>
            <a:r>
              <a:rPr lang="en-US" dirty="0"/>
              <a:t>An opinion regarding diagnoses that appear to fit </a:t>
            </a:r>
          </a:p>
          <a:p>
            <a:pPr lvl="1"/>
            <a:r>
              <a:rPr lang="en-US" dirty="0"/>
              <a:t>A brief 1-page report </a:t>
            </a:r>
          </a:p>
          <a:p>
            <a:pPr lvl="1"/>
            <a:r>
              <a:rPr lang="en-US" dirty="0"/>
              <a:t>Recommendations regarding best medication management</a:t>
            </a:r>
          </a:p>
          <a:p>
            <a:pPr lvl="1"/>
            <a:r>
              <a:rPr lang="en-US" dirty="0" smtClean="0"/>
              <a:t>May provide recommendations </a:t>
            </a:r>
            <a:r>
              <a:rPr lang="en-US" dirty="0"/>
              <a:t>for other treatment modalities</a:t>
            </a:r>
          </a:p>
          <a:p>
            <a:r>
              <a:rPr lang="en-US" dirty="0" smtClean="0"/>
              <a:t>Don’t obsess about the exact diagnosis. Many psychiatrists will not spend the extra time and intrusion into the client’s privacy to get the diagnosis exactly right if it would does not change the medications prescribed</a:t>
            </a:r>
            <a:endParaRPr lang="en-US" dirty="0"/>
          </a:p>
        </p:txBody>
      </p:sp>
    </p:spTree>
    <p:extLst>
      <p:ext uri="{BB962C8B-B14F-4D97-AF65-F5344CB8AC3E}">
        <p14:creationId xmlns:p14="http://schemas.microsoft.com/office/powerpoint/2010/main" val="260954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Plan</a:t>
            </a:r>
            <a:endParaRPr lang="en-US" dirty="0"/>
          </a:p>
        </p:txBody>
      </p:sp>
      <p:sp>
        <p:nvSpPr>
          <p:cNvPr id="3" name="Content Placeholder 2"/>
          <p:cNvSpPr>
            <a:spLocks noGrp="1"/>
          </p:cNvSpPr>
          <p:nvPr>
            <p:ph idx="1"/>
          </p:nvPr>
        </p:nvSpPr>
        <p:spPr/>
        <p:txBody>
          <a:bodyPr>
            <a:normAutofit/>
          </a:bodyPr>
          <a:lstStyle/>
          <a:p>
            <a:r>
              <a:rPr lang="en-US" sz="2800" dirty="0" smtClean="0"/>
              <a:t>Types of assessments and </a:t>
            </a:r>
            <a:r>
              <a:rPr lang="en-US" sz="2800" u="sng" dirty="0" smtClean="0"/>
              <a:t>how to refer well</a:t>
            </a:r>
          </a:p>
          <a:p>
            <a:r>
              <a:rPr lang="en-US" sz="2800" dirty="0" smtClean="0"/>
              <a:t>Understanding assessment results</a:t>
            </a:r>
          </a:p>
          <a:p>
            <a:endParaRPr lang="en-US" sz="2800" dirty="0"/>
          </a:p>
          <a:p>
            <a:r>
              <a:rPr lang="en-US" sz="2800" dirty="0" smtClean="0"/>
              <a:t>These slides contain a lot of </a:t>
            </a:r>
            <a:r>
              <a:rPr lang="en-US" sz="2800" dirty="0" err="1" smtClean="0"/>
              <a:t>informationand</a:t>
            </a:r>
            <a:r>
              <a:rPr lang="en-US" sz="2800" dirty="0" smtClean="0"/>
              <a:t> examples that will not be discussed but are here for your reference in the future</a:t>
            </a:r>
            <a:endParaRPr lang="en-US" sz="2800" dirty="0"/>
          </a:p>
        </p:txBody>
      </p:sp>
    </p:spTree>
    <p:extLst>
      <p:ext uri="{BB962C8B-B14F-4D97-AF65-F5344CB8AC3E}">
        <p14:creationId xmlns:p14="http://schemas.microsoft.com/office/powerpoint/2010/main" val="2797275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psychiatric assessment referral</a:t>
            </a:r>
            <a:endParaRPr lang="en-US" dirty="0"/>
          </a:p>
        </p:txBody>
      </p:sp>
      <p:sp>
        <p:nvSpPr>
          <p:cNvPr id="3" name="Content Placeholder 2"/>
          <p:cNvSpPr>
            <a:spLocks noGrp="1"/>
          </p:cNvSpPr>
          <p:nvPr>
            <p:ph idx="1"/>
          </p:nvPr>
        </p:nvSpPr>
        <p:spPr>
          <a:xfrm>
            <a:off x="2589212" y="2142744"/>
            <a:ext cx="8915400" cy="3777622"/>
          </a:xfrm>
        </p:spPr>
        <p:txBody>
          <a:bodyPr>
            <a:normAutofit lnSpcReduction="10000"/>
          </a:bodyPr>
          <a:lstStyle/>
          <a:p>
            <a:pPr marL="0" indent="0">
              <a:buNone/>
            </a:pPr>
            <a:r>
              <a:rPr lang="en-US" dirty="0" smtClean="0"/>
              <a:t>RE: Tony Stark (DOB 01/15/2002)</a:t>
            </a:r>
          </a:p>
          <a:p>
            <a:pPr marL="0" indent="0">
              <a:buNone/>
            </a:pPr>
            <a:r>
              <a:rPr lang="en-US" dirty="0" smtClean="0"/>
              <a:t>Dear Dr. Strange,</a:t>
            </a:r>
          </a:p>
          <a:p>
            <a:pPr marL="0" indent="0">
              <a:buNone/>
            </a:pPr>
            <a:r>
              <a:rPr lang="en-US" dirty="0" smtClean="0"/>
              <a:t>Please accept this referral for a psychiatric assessment. I am making this referral in my capacity as the adolescent’s supervising social worker (DSS). A signed release of information is enclosed.</a:t>
            </a:r>
          </a:p>
          <a:p>
            <a:pPr marL="0" indent="0">
              <a:buNone/>
            </a:pPr>
            <a:r>
              <a:rPr lang="en-US" dirty="0" smtClean="0"/>
              <a:t>Tony is a resident at the County’s group home for adolescents. He has been having increasing behavioral issues over the last year and is becoming easily overwhelmed and overstimulated. He has been refusing to go to school due to the crowded rooms and hallways and at the group home is refusing to attend groups. There is a family history of significant mental illness. We are seeking this psychiatric assessment to assess for the potential presence of mental illness and for potential medication management to allow him to continue his education and return to therapeutic and skills-building activities.</a:t>
            </a:r>
            <a:endParaRPr lang="en-US" dirty="0"/>
          </a:p>
        </p:txBody>
      </p:sp>
    </p:spTree>
    <p:extLst>
      <p:ext uri="{BB962C8B-B14F-4D97-AF65-F5344CB8AC3E}">
        <p14:creationId xmlns:p14="http://schemas.microsoft.com/office/powerpoint/2010/main" val="106522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Neurological Assessment</a:t>
            </a:r>
            <a:endParaRPr lang="en-US" dirty="0"/>
          </a:p>
        </p:txBody>
      </p:sp>
      <p:sp>
        <p:nvSpPr>
          <p:cNvPr id="3" name="Content Placeholder 2"/>
          <p:cNvSpPr>
            <a:spLocks noGrp="1"/>
          </p:cNvSpPr>
          <p:nvPr>
            <p:ph idx="1"/>
          </p:nvPr>
        </p:nvSpPr>
        <p:spPr/>
        <p:txBody>
          <a:bodyPr/>
          <a:lstStyle/>
          <a:p>
            <a:r>
              <a:rPr lang="en-US" dirty="0" smtClean="0"/>
              <a:t>Conducted by a medical doctor (neurologist) or a nurse with specific training for it</a:t>
            </a:r>
          </a:p>
          <a:p>
            <a:r>
              <a:rPr lang="en-US" dirty="0" smtClean="0"/>
              <a:t>This assessment targets physical trauma and biological and structural abnormalities</a:t>
            </a:r>
          </a:p>
          <a:p>
            <a:r>
              <a:rPr lang="en-US" dirty="0" smtClean="0"/>
              <a:t>Initial screenings for neurological concerns is sometimes done by a general practitioners with extra training (e.g., screening for concussions)</a:t>
            </a:r>
          </a:p>
          <a:p>
            <a:r>
              <a:rPr lang="en-US" dirty="0" smtClean="0"/>
              <a:t>Emergency Rooms may do screenings, but usually emphasize acute stabilization. If any suspected head trauma or other neurological issues, a follow-up with a the primary care physician or neurologist is recommended</a:t>
            </a:r>
            <a:endParaRPr lang="en-US" dirty="0"/>
          </a:p>
        </p:txBody>
      </p:sp>
    </p:spTree>
    <p:extLst>
      <p:ext uri="{BB962C8B-B14F-4D97-AF65-F5344CB8AC3E}">
        <p14:creationId xmlns:p14="http://schemas.microsoft.com/office/powerpoint/2010/main" val="2320412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Neuropsychological Assessment</a:t>
            </a:r>
            <a:endParaRPr lang="en-US" dirty="0"/>
          </a:p>
        </p:txBody>
      </p:sp>
      <p:sp>
        <p:nvSpPr>
          <p:cNvPr id="3" name="Content Placeholder 2"/>
          <p:cNvSpPr>
            <a:spLocks noGrp="1"/>
          </p:cNvSpPr>
          <p:nvPr>
            <p:ph idx="1"/>
          </p:nvPr>
        </p:nvSpPr>
        <p:spPr/>
        <p:txBody>
          <a:bodyPr/>
          <a:lstStyle/>
          <a:p>
            <a:r>
              <a:rPr lang="en-US" dirty="0" smtClean="0"/>
              <a:t>Assessment with a psychologist specialized in neuropsychology</a:t>
            </a:r>
          </a:p>
          <a:p>
            <a:r>
              <a:rPr lang="en-US" dirty="0" smtClean="0"/>
              <a:t>Targets identifying specific malfunctions in how the brain is operating</a:t>
            </a:r>
          </a:p>
          <a:p>
            <a:r>
              <a:rPr lang="en-US" dirty="0" smtClean="0"/>
              <a:t>Testing is usually extensive</a:t>
            </a:r>
          </a:p>
          <a:p>
            <a:r>
              <a:rPr lang="en-US" dirty="0" smtClean="0"/>
              <a:t>Focus </a:t>
            </a:r>
            <a:r>
              <a:rPr lang="en-US" dirty="0"/>
              <a:t>on identifying specific areas of abnormal vs. normal </a:t>
            </a:r>
            <a:r>
              <a:rPr lang="en-US" dirty="0" smtClean="0"/>
              <a:t>functioning (i.e., “pass” (normal) vs. “fail” (an anomaly is going on)</a:t>
            </a:r>
          </a:p>
          <a:p>
            <a:r>
              <a:rPr lang="en-US" dirty="0"/>
              <a:t>Less focus on where someone fits on a continuum</a:t>
            </a:r>
          </a:p>
          <a:p>
            <a:endParaRPr lang="en-US" dirty="0"/>
          </a:p>
        </p:txBody>
      </p:sp>
    </p:spTree>
    <p:extLst>
      <p:ext uri="{BB962C8B-B14F-4D97-AF65-F5344CB8AC3E}">
        <p14:creationId xmlns:p14="http://schemas.microsoft.com/office/powerpoint/2010/main" val="3814675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neuropsychology referral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RE: Bruce Hulk (DOB: 11/03/1978)</a:t>
            </a:r>
          </a:p>
          <a:p>
            <a:pPr marL="0" indent="0">
              <a:buNone/>
            </a:pPr>
            <a:r>
              <a:rPr lang="en-US" dirty="0" smtClean="0"/>
              <a:t>Dear Dr. Banner,</a:t>
            </a:r>
          </a:p>
          <a:p>
            <a:pPr marL="0" indent="0">
              <a:buNone/>
            </a:pPr>
            <a:r>
              <a:rPr lang="en-US" dirty="0" smtClean="0"/>
              <a:t>Please accept this referral of Bruce Hulk for a neuropsychological assessment. I am making this referral in my capacity as his care coordinator</a:t>
            </a:r>
            <a:r>
              <a:rPr lang="en-US" dirty="0"/>
              <a:t>. A signed release of information is enclosed. </a:t>
            </a:r>
            <a:endParaRPr lang="en-US" dirty="0" smtClean="0"/>
          </a:p>
          <a:p>
            <a:pPr marL="0" indent="0">
              <a:buNone/>
            </a:pPr>
            <a:r>
              <a:rPr lang="en-US" dirty="0" smtClean="0"/>
              <a:t>Bruce is a 39 years old male who has been in a protected work placement at Stream Industries since an aneurism when he was 25 years old. His job involves completing simple repetitive tasks that may change every few weeks when we have a new customer. While he does some of the jobs fast and perfectly, he makes frequent mistakes on other tasks, appearing to have some processing difficulties with these latter tasks. When this occurs, he often has sudden spurts of anger. We seek a neuropsychological assessment to better predict the tasks he may and may not be able to do so as to be able to maintain his employment.</a:t>
            </a:r>
            <a:endParaRPr lang="en-US" dirty="0"/>
          </a:p>
        </p:txBody>
      </p:sp>
    </p:spTree>
    <p:extLst>
      <p:ext uri="{BB962C8B-B14F-4D97-AF65-F5344CB8AC3E}">
        <p14:creationId xmlns:p14="http://schemas.microsoft.com/office/powerpoint/2010/main" val="1707901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Assessment</a:t>
            </a:r>
            <a:endParaRPr lang="en-US" dirty="0"/>
          </a:p>
        </p:txBody>
      </p:sp>
      <p:sp>
        <p:nvSpPr>
          <p:cNvPr id="3" name="Content Placeholder 2"/>
          <p:cNvSpPr>
            <a:spLocks noGrp="1"/>
          </p:cNvSpPr>
          <p:nvPr>
            <p:ph idx="1"/>
          </p:nvPr>
        </p:nvSpPr>
        <p:spPr/>
        <p:txBody>
          <a:bodyPr/>
          <a:lstStyle/>
          <a:p>
            <a:r>
              <a:rPr lang="en-US" dirty="0"/>
              <a:t>A request for an assessment to </a:t>
            </a:r>
            <a:r>
              <a:rPr lang="en-US" dirty="0" smtClean="0"/>
              <a:t>get </a:t>
            </a:r>
            <a:r>
              <a:rPr lang="en-US" dirty="0"/>
              <a:t>a </a:t>
            </a:r>
            <a:r>
              <a:rPr lang="en-US" dirty="0" smtClean="0"/>
              <a:t>diagnosis</a:t>
            </a:r>
          </a:p>
          <a:p>
            <a:r>
              <a:rPr lang="en-US" dirty="0" smtClean="0"/>
              <a:t>Be aware that many specialty clinics/specialist psychologists have biases</a:t>
            </a:r>
            <a:endParaRPr lang="en-US" dirty="0"/>
          </a:p>
          <a:p>
            <a:r>
              <a:rPr lang="en-US" dirty="0" smtClean="0"/>
              <a:t>Usually not very useful except to qualify for programs/funding sources</a:t>
            </a:r>
          </a:p>
          <a:p>
            <a:r>
              <a:rPr lang="en-US" dirty="0" smtClean="0"/>
              <a:t>Instead, ask for such things as: etiology (cause), contributors to the problem, nature of the problem, treatment recommendations</a:t>
            </a:r>
          </a:p>
          <a:p>
            <a:r>
              <a:rPr lang="en-US" dirty="0" smtClean="0"/>
              <a:t>Avoid limiting the diagnostic question (e.g., don’t ask “does he have ADHD?”)</a:t>
            </a:r>
          </a:p>
        </p:txBody>
      </p:sp>
    </p:spTree>
    <p:extLst>
      <p:ext uri="{BB962C8B-B14F-4D97-AF65-F5344CB8AC3E}">
        <p14:creationId xmlns:p14="http://schemas.microsoft.com/office/powerpoint/2010/main" val="225210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a:t>
            </a:r>
            <a:endParaRPr lang="en-US" dirty="0"/>
          </a:p>
        </p:txBody>
      </p:sp>
      <p:sp>
        <p:nvSpPr>
          <p:cNvPr id="3" name="Content Placeholder 2"/>
          <p:cNvSpPr>
            <a:spLocks noGrp="1"/>
          </p:cNvSpPr>
          <p:nvPr>
            <p:ph idx="1"/>
          </p:nvPr>
        </p:nvSpPr>
        <p:spPr/>
        <p:txBody>
          <a:bodyPr/>
          <a:lstStyle/>
          <a:p>
            <a:r>
              <a:rPr lang="en-US" dirty="0" smtClean="0"/>
              <a:t>Asks the psychologist to determine what diagnosis fits best. </a:t>
            </a:r>
          </a:p>
          <a:p>
            <a:r>
              <a:rPr lang="en-US" dirty="0" smtClean="0"/>
              <a:t>Example: I am referring Oliver Queen for a differential diagnosis for bipolar disorder vs. ADHD. – This asks the psychologist to determine whether Oliver is best understood, treated, and offered services, as if he has bipolar disorder or ADHD.  </a:t>
            </a:r>
          </a:p>
          <a:p>
            <a:r>
              <a:rPr lang="en-US" dirty="0" smtClean="0"/>
              <a:t>Can be asked as a part of a wider assessment</a:t>
            </a:r>
          </a:p>
        </p:txBody>
      </p:sp>
    </p:spTree>
    <p:extLst>
      <p:ext uri="{BB962C8B-B14F-4D97-AF65-F5344CB8AC3E}">
        <p14:creationId xmlns:p14="http://schemas.microsoft.com/office/powerpoint/2010/main" val="1851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Out</a:t>
            </a:r>
            <a:endParaRPr lang="en-US" dirty="0"/>
          </a:p>
        </p:txBody>
      </p:sp>
      <p:sp>
        <p:nvSpPr>
          <p:cNvPr id="3" name="Content Placeholder 2"/>
          <p:cNvSpPr>
            <a:spLocks noGrp="1"/>
          </p:cNvSpPr>
          <p:nvPr>
            <p:ph idx="1"/>
          </p:nvPr>
        </p:nvSpPr>
        <p:spPr/>
        <p:txBody>
          <a:bodyPr/>
          <a:lstStyle/>
          <a:p>
            <a:r>
              <a:rPr lang="en-US" dirty="0" smtClean="0"/>
              <a:t>A Rule Out assessment is used when there is not much evidence of a specific mental health or cognitive issue, but that it would be important to catch it if it actually is there</a:t>
            </a:r>
          </a:p>
          <a:p>
            <a:r>
              <a:rPr lang="en-US" dirty="0" smtClean="0"/>
              <a:t>Example: Ms. Snow is 17 years old and certain changes has been seen over the last couple of years. She is now unfocused in school, she gets irritable easily and has been skipping school and staying home. There is a family history of schizophrenia. –Ms. Snow may be referred for an assessment to Rule Out schizophrenia to make sure this is not developing</a:t>
            </a:r>
          </a:p>
          <a:p>
            <a:r>
              <a:rPr lang="en-US" dirty="0" smtClean="0"/>
              <a:t>Usually requested as a part of a wider assessment</a:t>
            </a:r>
            <a:endParaRPr lang="en-US" dirty="0"/>
          </a:p>
        </p:txBody>
      </p:sp>
    </p:spTree>
    <p:extLst>
      <p:ext uri="{BB962C8B-B14F-4D97-AF65-F5344CB8AC3E}">
        <p14:creationId xmlns:p14="http://schemas.microsoft.com/office/powerpoint/2010/main" val="1552544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referral for diagnosis</a:t>
            </a:r>
            <a:endParaRPr lang="en-US" dirty="0"/>
          </a:p>
        </p:txBody>
      </p:sp>
      <p:sp>
        <p:nvSpPr>
          <p:cNvPr id="3" name="Content Placeholder 2"/>
          <p:cNvSpPr>
            <a:spLocks noGrp="1"/>
          </p:cNvSpPr>
          <p:nvPr>
            <p:ph idx="1"/>
          </p:nvPr>
        </p:nvSpPr>
        <p:spPr>
          <a:xfrm>
            <a:off x="2589212" y="1600200"/>
            <a:ext cx="8915400" cy="4526280"/>
          </a:xfrm>
        </p:spPr>
        <p:txBody>
          <a:bodyPr>
            <a:normAutofit fontScale="92500" lnSpcReduction="10000"/>
          </a:bodyPr>
          <a:lstStyle/>
          <a:p>
            <a:pPr marL="0" indent="0">
              <a:buNone/>
            </a:pPr>
            <a:r>
              <a:rPr lang="en-US" dirty="0"/>
              <a:t>RE: </a:t>
            </a:r>
            <a:r>
              <a:rPr lang="en-US" dirty="0" smtClean="0"/>
              <a:t>Clark Kent (02/13/2008)</a:t>
            </a:r>
            <a:endParaRPr lang="en-US" dirty="0"/>
          </a:p>
          <a:p>
            <a:pPr marL="0" indent="0">
              <a:buNone/>
            </a:pPr>
            <a:r>
              <a:rPr lang="en-US" dirty="0"/>
              <a:t>Dear Dr. </a:t>
            </a:r>
            <a:r>
              <a:rPr lang="en-US" dirty="0" smtClean="0"/>
              <a:t>Fate,</a:t>
            </a:r>
            <a:endParaRPr lang="en-US" dirty="0"/>
          </a:p>
          <a:p>
            <a:pPr marL="0" indent="0">
              <a:buNone/>
            </a:pPr>
            <a:r>
              <a:rPr lang="en-US" dirty="0"/>
              <a:t>Please accept this referral for </a:t>
            </a:r>
            <a:r>
              <a:rPr lang="en-US" dirty="0" smtClean="0"/>
              <a:t>an assessment for a differential diagnosis (i.e., Bipolar vs. Autism vs. trauma/neglect). </a:t>
            </a:r>
            <a:r>
              <a:rPr lang="en-US" dirty="0"/>
              <a:t>I am </a:t>
            </a:r>
            <a:r>
              <a:rPr lang="en-US" dirty="0" smtClean="0"/>
              <a:t>writing in my capacity as Clark’s DSS social-worker. We also seek recommendations for what level of care Clark may need and if placement with a foster-</a:t>
            </a:r>
            <a:r>
              <a:rPr lang="en-US" dirty="0" err="1" smtClean="0"/>
              <a:t>familt</a:t>
            </a:r>
            <a:r>
              <a:rPr lang="en-US" dirty="0" smtClean="0"/>
              <a:t> may be appropriate. A </a:t>
            </a:r>
            <a:r>
              <a:rPr lang="en-US" dirty="0"/>
              <a:t>signed release of information is enclosed</a:t>
            </a:r>
            <a:r>
              <a:rPr lang="en-US" dirty="0" smtClean="0"/>
              <a:t>. </a:t>
            </a:r>
          </a:p>
          <a:p>
            <a:pPr marL="0" indent="0">
              <a:buNone/>
            </a:pPr>
            <a:r>
              <a:rPr lang="en-US" dirty="0" smtClean="0"/>
              <a:t>We are trying to find the right services and foster-family for Clark, and are not sure of the nature of his real difficulties, but it is apparent that he has special needs. Past mental health providers have not agreed on a diagnosis, but all of them focused on treatment, and not diagnosis. The couple who raised Clark was an elderly farm-family who recently passed away. They were not his real parents. They found him alone in the field and chose to raise him instead of letting the authorities know. He has had limited contact with other children and appears to struggle to get along with others. He avoids eye-contact. He does not speak much and sometimes stutters. He does everything fast, appearing to not be able to sit still for long. </a:t>
            </a:r>
            <a:endParaRPr lang="en-US" dirty="0"/>
          </a:p>
        </p:txBody>
      </p:sp>
    </p:spTree>
    <p:extLst>
      <p:ext uri="{BB962C8B-B14F-4D97-AF65-F5344CB8AC3E}">
        <p14:creationId xmlns:p14="http://schemas.microsoft.com/office/powerpoint/2010/main" val="143195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 Assessments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Sometimes conducted by a psychiatrist (if brief/limited in scope)</a:t>
            </a:r>
          </a:p>
          <a:p>
            <a:r>
              <a:rPr lang="en-US" dirty="0" smtClean="0"/>
              <a:t>Usually </a:t>
            </a:r>
            <a:r>
              <a:rPr lang="en-US" dirty="0"/>
              <a:t>conducted by a forensic </a:t>
            </a:r>
            <a:r>
              <a:rPr lang="en-US" dirty="0" smtClean="0"/>
              <a:t>psychologist (psychologist with specialized forensic training)</a:t>
            </a:r>
          </a:p>
          <a:p>
            <a:r>
              <a:rPr lang="en-US" dirty="0" smtClean="0"/>
              <a:t>Forensic assessments are usually assessments that are specifically identified as such for various Court reasons</a:t>
            </a:r>
          </a:p>
          <a:p>
            <a:r>
              <a:rPr lang="en-US" dirty="0" smtClean="0"/>
              <a:t>The assessor collects and analyzes data, and may make recommendations and projections, but only Court makes determinations and decisions</a:t>
            </a:r>
          </a:p>
          <a:p>
            <a:r>
              <a:rPr lang="en-US" dirty="0" smtClean="0"/>
              <a:t>Risk assessments are forensic assessments. The research is based on past offenders, so risk can only be properly assessed for someone who already has already committed an offense</a:t>
            </a:r>
          </a:p>
          <a:p>
            <a:endParaRPr lang="en-US" dirty="0"/>
          </a:p>
          <a:p>
            <a:endParaRPr lang="en-US" dirty="0"/>
          </a:p>
        </p:txBody>
      </p:sp>
    </p:spTree>
    <p:extLst>
      <p:ext uri="{BB962C8B-B14F-4D97-AF65-F5344CB8AC3E}">
        <p14:creationId xmlns:p14="http://schemas.microsoft.com/office/powerpoint/2010/main" val="1860823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 Assessment Examples</a:t>
            </a:r>
            <a:endParaRPr lang="en-US" dirty="0"/>
          </a:p>
        </p:txBody>
      </p:sp>
      <p:sp>
        <p:nvSpPr>
          <p:cNvPr id="3" name="Content Placeholder 2"/>
          <p:cNvSpPr>
            <a:spLocks noGrp="1"/>
          </p:cNvSpPr>
          <p:nvPr>
            <p:ph idx="1"/>
          </p:nvPr>
        </p:nvSpPr>
        <p:spPr/>
        <p:txBody>
          <a:bodyPr>
            <a:normAutofit/>
          </a:bodyPr>
          <a:lstStyle/>
          <a:p>
            <a:r>
              <a:rPr lang="en-US" dirty="0" smtClean="0"/>
              <a:t>Need for guardianship/competency</a:t>
            </a:r>
          </a:p>
          <a:p>
            <a:r>
              <a:rPr lang="en-US" dirty="0" smtClean="0"/>
              <a:t>Competency to stand trial</a:t>
            </a:r>
          </a:p>
          <a:p>
            <a:r>
              <a:rPr lang="en-US" dirty="0" smtClean="0"/>
              <a:t>Not guilty by reason of mental defect (NGRI)</a:t>
            </a:r>
          </a:p>
          <a:p>
            <a:pPr marL="0" indent="0">
              <a:buNone/>
            </a:pPr>
            <a:r>
              <a:rPr lang="en-US" dirty="0" smtClean="0"/>
              <a:t>Examples of risk assessments</a:t>
            </a:r>
          </a:p>
          <a:p>
            <a:r>
              <a:rPr lang="en-US" dirty="0" smtClean="0"/>
              <a:t>Sex Offender: What is the risk of committing another sexual offense, and how to reduce that risk</a:t>
            </a:r>
            <a:endParaRPr lang="en-US" dirty="0"/>
          </a:p>
          <a:p>
            <a:r>
              <a:rPr lang="en-US" dirty="0" smtClean="0"/>
              <a:t>Violent Offender: What is the risk of committing another violent offense, and how to reduce that risk</a:t>
            </a:r>
            <a:endParaRPr lang="en-US" dirty="0"/>
          </a:p>
          <a:p>
            <a:r>
              <a:rPr lang="en-US" dirty="0" smtClean="0"/>
              <a:t>Juvenile Fire Behavior: Risk of future fire behaviors, and how to reduce that risk (provided by the Youth Fire Intervention Program/Dr. </a:t>
            </a:r>
            <a:r>
              <a:rPr lang="en-US" dirty="0" err="1" smtClean="0"/>
              <a:t>Klausen</a:t>
            </a:r>
            <a:r>
              <a:rPr lang="en-US" dirty="0" smtClean="0"/>
              <a:t>)</a:t>
            </a:r>
          </a:p>
          <a:p>
            <a:pPr lvl="1"/>
            <a:endParaRPr lang="en-US" dirty="0" smtClean="0"/>
          </a:p>
          <a:p>
            <a:endParaRPr lang="en-US" dirty="0"/>
          </a:p>
        </p:txBody>
      </p:sp>
    </p:spTree>
    <p:extLst>
      <p:ext uri="{BB962C8B-B14F-4D97-AF65-F5344CB8AC3E}">
        <p14:creationId xmlns:p14="http://schemas.microsoft.com/office/powerpoint/2010/main" val="333747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Note</a:t>
            </a:r>
            <a:endParaRPr lang="en-US" dirty="0"/>
          </a:p>
        </p:txBody>
      </p:sp>
      <p:sp>
        <p:nvSpPr>
          <p:cNvPr id="3" name="Content Placeholder 2"/>
          <p:cNvSpPr>
            <a:spLocks noGrp="1"/>
          </p:cNvSpPr>
          <p:nvPr>
            <p:ph idx="1"/>
          </p:nvPr>
        </p:nvSpPr>
        <p:spPr/>
        <p:txBody>
          <a:bodyPr/>
          <a:lstStyle/>
          <a:p>
            <a:r>
              <a:rPr lang="en-US" dirty="0" smtClean="0"/>
              <a:t>Psychological assessments is the unique domain of clinical psychologists </a:t>
            </a:r>
          </a:p>
          <a:p>
            <a:r>
              <a:rPr lang="en-US" dirty="0" smtClean="0"/>
              <a:t>Most psychologists have 5-6 years training in assessments (not counting post-doctoral training)</a:t>
            </a:r>
          </a:p>
          <a:p>
            <a:r>
              <a:rPr lang="en-US" dirty="0" smtClean="0"/>
              <a:t>School psychologists assess within the domain of educational needs</a:t>
            </a:r>
          </a:p>
          <a:p>
            <a:r>
              <a:rPr lang="en-US" dirty="0" smtClean="0"/>
              <a:t>Masters level psychometricians assess under the guidance of a clinical psychologist</a:t>
            </a:r>
          </a:p>
          <a:p>
            <a:r>
              <a:rPr lang="en-US" dirty="0" smtClean="0"/>
              <a:t>Some other mental health professionals can do diagnostic assessments </a:t>
            </a:r>
          </a:p>
          <a:p>
            <a:r>
              <a:rPr lang="en-US" dirty="0" smtClean="0"/>
              <a:t>Court allows psychiatrists to perform some forms of forensic assessments</a:t>
            </a:r>
            <a:endParaRPr lang="en-US" dirty="0"/>
          </a:p>
        </p:txBody>
      </p:sp>
    </p:spTree>
    <p:extLst>
      <p:ext uri="{BB962C8B-B14F-4D97-AF65-F5344CB8AC3E}">
        <p14:creationId xmlns:p14="http://schemas.microsoft.com/office/powerpoint/2010/main" val="1990966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Assessment</a:t>
            </a:r>
            <a:endParaRPr lang="en-US" dirty="0"/>
          </a:p>
        </p:txBody>
      </p:sp>
      <p:sp>
        <p:nvSpPr>
          <p:cNvPr id="3" name="Content Placeholder 2"/>
          <p:cNvSpPr>
            <a:spLocks noGrp="1"/>
          </p:cNvSpPr>
          <p:nvPr>
            <p:ph idx="1"/>
          </p:nvPr>
        </p:nvSpPr>
        <p:spPr>
          <a:xfrm>
            <a:off x="2589212" y="1499616"/>
            <a:ext cx="8915400" cy="5001768"/>
          </a:xfrm>
        </p:spPr>
        <p:txBody>
          <a:bodyPr>
            <a:normAutofit lnSpcReduction="10000"/>
          </a:bodyPr>
          <a:lstStyle/>
          <a:p>
            <a:r>
              <a:rPr lang="en-US" dirty="0" smtClean="0"/>
              <a:t>Conducted by a psychologist </a:t>
            </a:r>
          </a:p>
          <a:p>
            <a:r>
              <a:rPr lang="en-US" dirty="0" smtClean="0"/>
              <a:t>Usually understood to mean an assessment of their intelligence (IQ) </a:t>
            </a:r>
          </a:p>
          <a:p>
            <a:r>
              <a:rPr lang="en-US" dirty="0" smtClean="0"/>
              <a:t>If not otherwise requested, may result in a brief assessment that only establishes an overall intellectual level and maybe Verbal vs. Visual/spatial intelligence</a:t>
            </a:r>
          </a:p>
          <a:p>
            <a:r>
              <a:rPr lang="en-US" dirty="0" smtClean="0"/>
              <a:t>Request an assessment of relative intellectual strengths and weaknesses for a more thorough assessment</a:t>
            </a:r>
          </a:p>
          <a:p>
            <a:r>
              <a:rPr lang="en-US" dirty="0" smtClean="0"/>
              <a:t>A cognitive assessment will not usually include testing of general memory unless specifically requested</a:t>
            </a:r>
          </a:p>
          <a:p>
            <a:r>
              <a:rPr lang="en-US" dirty="0" smtClean="0"/>
              <a:t>Cognitive assessments can provide much richer information if there has already been a past cognitive assessment and the psychologist can get those results</a:t>
            </a:r>
          </a:p>
          <a:p>
            <a:r>
              <a:rPr lang="en-US" dirty="0" smtClean="0"/>
              <a:t>Past academic and work history is often useful for the psychologist to have</a:t>
            </a:r>
          </a:p>
          <a:p>
            <a:r>
              <a:rPr lang="en-US" dirty="0" smtClean="0"/>
              <a:t>The same cognitive assessment can not be given twice within a short time-span. Make sure that the psychologist knows of any recent cognitive assessment so the psychologist can choose different cognitive tests</a:t>
            </a:r>
          </a:p>
        </p:txBody>
      </p:sp>
    </p:spTree>
    <p:extLst>
      <p:ext uri="{BB962C8B-B14F-4D97-AF65-F5344CB8AC3E}">
        <p14:creationId xmlns:p14="http://schemas.microsoft.com/office/powerpoint/2010/main" val="10439801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cognitive assessment referral</a:t>
            </a:r>
            <a:endParaRPr lang="en-US" dirty="0"/>
          </a:p>
        </p:txBody>
      </p:sp>
      <p:sp>
        <p:nvSpPr>
          <p:cNvPr id="3" name="Content Placeholder 2"/>
          <p:cNvSpPr>
            <a:spLocks noGrp="1"/>
          </p:cNvSpPr>
          <p:nvPr>
            <p:ph idx="1"/>
          </p:nvPr>
        </p:nvSpPr>
        <p:spPr/>
        <p:txBody>
          <a:bodyPr/>
          <a:lstStyle/>
          <a:p>
            <a:pPr marL="0" indent="0">
              <a:buNone/>
            </a:pPr>
            <a:r>
              <a:rPr lang="en-US" dirty="0" smtClean="0"/>
              <a:t>RE: Peter Parker (DOB: 05/35/1998)</a:t>
            </a:r>
          </a:p>
          <a:p>
            <a:pPr marL="0" indent="0">
              <a:buNone/>
            </a:pPr>
            <a:r>
              <a:rPr lang="en-US" dirty="0" smtClean="0"/>
              <a:t>Dear Dr. Mid-</a:t>
            </a:r>
            <a:r>
              <a:rPr lang="en-US" dirty="0" err="1" smtClean="0"/>
              <a:t>Nite</a:t>
            </a:r>
            <a:r>
              <a:rPr lang="en-US" dirty="0" smtClean="0"/>
              <a:t>,</a:t>
            </a:r>
          </a:p>
          <a:p>
            <a:pPr marL="0" indent="0">
              <a:buNone/>
            </a:pPr>
            <a:r>
              <a:rPr lang="en-US" dirty="0" smtClean="0"/>
              <a:t>Please accept this referral for a cognitive assessment. I am Mr. Parker’s mother. </a:t>
            </a:r>
            <a:r>
              <a:rPr lang="en-US" dirty="0"/>
              <a:t>A signed release of information is enclosed.</a:t>
            </a:r>
            <a:endParaRPr lang="en-US" dirty="0" smtClean="0"/>
          </a:p>
          <a:p>
            <a:pPr marL="0" indent="0">
              <a:buNone/>
            </a:pPr>
            <a:r>
              <a:rPr lang="en-US" dirty="0" smtClean="0"/>
              <a:t>Mr. Parker always struggled to learn and makes a lot of poor choices. He is spending all his money on Magic The Gathering cards or gives the money away. I am concerned that he may not have the cognitive capacity to understand the world around him or take care of himself or his finances. I am making this referral to establish his intellectual level to see if we should request for Court to order an assessment for need for guardianship and disability. Alternatively, if he has any areas of relative intellectual strengths that may suggest employment options. </a:t>
            </a:r>
            <a:endParaRPr lang="en-US" dirty="0"/>
          </a:p>
        </p:txBody>
      </p:sp>
    </p:spTree>
    <p:extLst>
      <p:ext uri="{BB962C8B-B14F-4D97-AF65-F5344CB8AC3E}">
        <p14:creationId xmlns:p14="http://schemas.microsoft.com/office/powerpoint/2010/main" val="623534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Assessment</a:t>
            </a:r>
            <a:endParaRPr lang="en-US" dirty="0"/>
          </a:p>
        </p:txBody>
      </p:sp>
      <p:sp>
        <p:nvSpPr>
          <p:cNvPr id="3" name="Content Placeholder 2"/>
          <p:cNvSpPr>
            <a:spLocks noGrp="1"/>
          </p:cNvSpPr>
          <p:nvPr>
            <p:ph idx="1"/>
          </p:nvPr>
        </p:nvSpPr>
        <p:spPr/>
        <p:txBody>
          <a:bodyPr/>
          <a:lstStyle/>
          <a:p>
            <a:r>
              <a:rPr lang="en-US" dirty="0" smtClean="0"/>
              <a:t>Most cognitive assessments do not include a memory assessment unless specifically asked</a:t>
            </a:r>
          </a:p>
          <a:p>
            <a:r>
              <a:rPr lang="en-US" dirty="0" smtClean="0"/>
              <a:t>Memory assessments require a general cognitive assessment unless one has been done very recently </a:t>
            </a:r>
          </a:p>
          <a:p>
            <a:r>
              <a:rPr lang="en-US" dirty="0" smtClean="0"/>
              <a:t>Memory assessment results are interpreted in relation to overall cognitive abilities. If someone is found to have a memory of around 60, but an IQ around 60, then the person is not found to have specific memory problem, although the person has a very poor memory. The psychologist can regardless help the person’s support system have a better understanding of realistic expectations of the person’s memory. </a:t>
            </a:r>
            <a:endParaRPr lang="en-US" dirty="0"/>
          </a:p>
        </p:txBody>
      </p:sp>
    </p:spTree>
    <p:extLst>
      <p:ext uri="{BB962C8B-B14F-4D97-AF65-F5344CB8AC3E}">
        <p14:creationId xmlns:p14="http://schemas.microsoft.com/office/powerpoint/2010/main" val="754423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Disability/Disorder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Public agencies and psychologists define learning disabilities differently.</a:t>
            </a:r>
          </a:p>
          <a:p>
            <a:r>
              <a:rPr lang="en-US" dirty="0" smtClean="0"/>
              <a:t>Public agencies (including schools) usually focus on how far behind a child must be before extra resources are provided (usually 2 years in Wisconsin).</a:t>
            </a:r>
          </a:p>
          <a:p>
            <a:r>
              <a:rPr lang="en-US" dirty="0" smtClean="0"/>
              <a:t>Psychologists focus on whether there is something in how the person processes information that prevents the person from learning as well as expected given their intelligence.</a:t>
            </a:r>
          </a:p>
          <a:p>
            <a:r>
              <a:rPr lang="en-US" dirty="0" smtClean="0"/>
              <a:t>Example: Logan is at the 99</a:t>
            </a:r>
            <a:r>
              <a:rPr lang="en-US" baseline="30000" dirty="0" smtClean="0"/>
              <a:t>th</a:t>
            </a:r>
            <a:r>
              <a:rPr lang="en-US" dirty="0" smtClean="0"/>
              <a:t> percentile for intelligence and 60</a:t>
            </a:r>
            <a:r>
              <a:rPr lang="en-US" baseline="30000" dirty="0" smtClean="0"/>
              <a:t>th</a:t>
            </a:r>
            <a:r>
              <a:rPr lang="en-US" dirty="0" smtClean="0"/>
              <a:t> percentile for how much he has learned. Absent a social reason (e.g., missed a year of school) the psychologist will conclude that there is a learning problem.</a:t>
            </a:r>
          </a:p>
          <a:p>
            <a:r>
              <a:rPr lang="en-US" dirty="0" smtClean="0"/>
              <a:t>Before a learning disability assessment, it is good to make sure there have been recent hearing and vision tests.</a:t>
            </a:r>
          </a:p>
          <a:p>
            <a:r>
              <a:rPr lang="en-US" dirty="0" smtClean="0"/>
              <a:t>The assessment should include a thorough assessment of different forms of intelligence, and a standardized assessment of how much he has learned compared to others. </a:t>
            </a:r>
          </a:p>
        </p:txBody>
      </p:sp>
    </p:spTree>
    <p:extLst>
      <p:ext uri="{BB962C8B-B14F-4D97-AF65-F5344CB8AC3E}">
        <p14:creationId xmlns:p14="http://schemas.microsoft.com/office/powerpoint/2010/main" val="1419732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Learning Disability Assessment Referral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 Scott Summers (DOB: 04/38/2008)</a:t>
            </a:r>
          </a:p>
          <a:p>
            <a:pPr marL="0" indent="0">
              <a:buNone/>
            </a:pPr>
            <a:r>
              <a:rPr lang="en-US" dirty="0" smtClean="0"/>
              <a:t>Dear Dr. Druid,</a:t>
            </a:r>
          </a:p>
          <a:p>
            <a:pPr marL="0" indent="0">
              <a:buNone/>
            </a:pPr>
            <a:r>
              <a:rPr lang="en-US" dirty="0" smtClean="0"/>
              <a:t>Please accept this referral for a learning disability assessment. I am Mr. Summers’ primary teacher at Xavier’s School for Gifted Youngsters. </a:t>
            </a:r>
            <a:r>
              <a:rPr lang="en-US" dirty="0"/>
              <a:t>A signed release of information is enclosed.</a:t>
            </a:r>
            <a:endParaRPr lang="en-US" dirty="0" smtClean="0"/>
          </a:p>
          <a:p>
            <a:pPr marL="0" indent="0">
              <a:buNone/>
            </a:pPr>
            <a:r>
              <a:rPr lang="en-US" dirty="0" smtClean="0"/>
              <a:t>We know that Mr. Summers is intelligent, but over the last year he has been unable to make any progress in his reading and reading frustrates him. Recently, he has started to struggle in math. He had an eye-exam last week and his eyesight is perfect when wearing his glasses. We seek a better understanding of what is causing his learning difficulties and how we best can help. His academic records have been gathered and will be forwarded as soon as this referral is accepted. </a:t>
            </a:r>
          </a:p>
        </p:txBody>
      </p:sp>
    </p:spTree>
    <p:extLst>
      <p:ext uri="{BB962C8B-B14F-4D97-AF65-F5344CB8AC3E}">
        <p14:creationId xmlns:p14="http://schemas.microsoft.com/office/powerpoint/2010/main" val="3801183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Assessment</a:t>
            </a:r>
            <a:endParaRPr lang="en-US" dirty="0"/>
          </a:p>
        </p:txBody>
      </p:sp>
      <p:sp>
        <p:nvSpPr>
          <p:cNvPr id="3" name="Content Placeholder 2"/>
          <p:cNvSpPr>
            <a:spLocks noGrp="1"/>
          </p:cNvSpPr>
          <p:nvPr>
            <p:ph idx="1"/>
          </p:nvPr>
        </p:nvSpPr>
        <p:spPr/>
        <p:txBody>
          <a:bodyPr/>
          <a:lstStyle/>
          <a:p>
            <a:r>
              <a:rPr lang="en-US" dirty="0" smtClean="0"/>
              <a:t>Usually conducted by a psychologist</a:t>
            </a:r>
          </a:p>
          <a:p>
            <a:r>
              <a:rPr lang="en-US" dirty="0" smtClean="0"/>
              <a:t>Useful to help a client better understand themselves</a:t>
            </a:r>
          </a:p>
          <a:p>
            <a:r>
              <a:rPr lang="en-US" dirty="0" smtClean="0"/>
              <a:t>Useful for caregivers, providers, and other supports to make use of to better understand, predict, and help the individual</a:t>
            </a:r>
          </a:p>
          <a:p>
            <a:r>
              <a:rPr lang="en-US" dirty="0" smtClean="0"/>
              <a:t>Particularly useful if there have been a lot of failed services </a:t>
            </a:r>
          </a:p>
          <a:p>
            <a:r>
              <a:rPr lang="en-US" dirty="0" smtClean="0"/>
              <a:t>Provides an understanding of how the individual thinks, insecurities, interpersonal tendencies, motivations, behavioral tendencies, and other psychodynamic information</a:t>
            </a:r>
          </a:p>
          <a:p>
            <a:r>
              <a:rPr lang="en-US" dirty="0" smtClean="0"/>
              <a:t>This is usually the best form of assessment for generating specific recommendations for treatment, services, and adjustments in the person’s life</a:t>
            </a:r>
            <a:endParaRPr lang="en-US" dirty="0"/>
          </a:p>
        </p:txBody>
      </p:sp>
    </p:spTree>
    <p:extLst>
      <p:ext uri="{BB962C8B-B14F-4D97-AF65-F5344CB8AC3E}">
        <p14:creationId xmlns:p14="http://schemas.microsoft.com/office/powerpoint/2010/main" val="7629035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Personality Assessment Referral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RE: </a:t>
            </a:r>
            <a:r>
              <a:rPr lang="en-US" dirty="0" smtClean="0"/>
              <a:t>Logan </a:t>
            </a:r>
            <a:r>
              <a:rPr lang="en-US" dirty="0" err="1" smtClean="0"/>
              <a:t>Howlett</a:t>
            </a:r>
            <a:r>
              <a:rPr lang="en-US" dirty="0" smtClean="0"/>
              <a:t> (DOB</a:t>
            </a:r>
            <a:r>
              <a:rPr lang="en-US" dirty="0"/>
              <a:t>: </a:t>
            </a:r>
            <a:r>
              <a:rPr lang="en-US" dirty="0" smtClean="0"/>
              <a:t>05/18/2001)</a:t>
            </a:r>
            <a:endParaRPr lang="en-US" dirty="0"/>
          </a:p>
          <a:p>
            <a:pPr marL="0" indent="0">
              <a:buNone/>
            </a:pPr>
            <a:r>
              <a:rPr lang="en-US" dirty="0"/>
              <a:t>Dear Dr. </a:t>
            </a:r>
            <a:r>
              <a:rPr lang="en-US" dirty="0" smtClean="0"/>
              <a:t>Xavier,</a:t>
            </a:r>
            <a:endParaRPr lang="en-US" dirty="0"/>
          </a:p>
          <a:p>
            <a:pPr marL="0" indent="0">
              <a:buNone/>
            </a:pPr>
            <a:r>
              <a:rPr lang="en-US" dirty="0"/>
              <a:t>Please accept this referral for a </a:t>
            </a:r>
            <a:r>
              <a:rPr lang="en-US" dirty="0" smtClean="0"/>
              <a:t>personality assessment. </a:t>
            </a:r>
            <a:r>
              <a:rPr lang="en-US" dirty="0"/>
              <a:t>I am </a:t>
            </a:r>
            <a:r>
              <a:rPr lang="en-US" dirty="0" smtClean="0"/>
              <a:t>writing in my capacity as Logan’s foster-care </a:t>
            </a:r>
            <a:r>
              <a:rPr lang="en-US" dirty="0" err="1" smtClean="0"/>
              <a:t>co-ordinator</a:t>
            </a:r>
            <a:r>
              <a:rPr lang="en-US" dirty="0" smtClean="0"/>
              <a:t>. A release of information is enclosed. </a:t>
            </a:r>
            <a:endParaRPr lang="en-US" dirty="0"/>
          </a:p>
          <a:p>
            <a:pPr marL="0" indent="0">
              <a:buNone/>
            </a:pPr>
            <a:r>
              <a:rPr lang="en-US" dirty="0" smtClean="0"/>
              <a:t>Logan has been in several foster-home placements that have not worked out because he has had a hard time getting along with various foster-care family members and has episodes of rage. He has also been discharged from two therapists because he did not feel like the therapists “got him” (an assessment the therapists agreed with). Logan also agrees that he does not understand himself either. Logan really wants help and in general is a very loving boy. Any insight you can help us gain about how he works inside would we greatly appreciated, as well as any recommendations for how to make therapy and any future placement successful for him.</a:t>
            </a:r>
          </a:p>
        </p:txBody>
      </p:sp>
    </p:spTree>
    <p:extLst>
      <p:ext uri="{BB962C8B-B14F-4D97-AF65-F5344CB8AC3E}">
        <p14:creationId xmlns:p14="http://schemas.microsoft.com/office/powerpoint/2010/main" val="2137654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Understanding Assessment Results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83332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Biased Assessment Tools</a:t>
            </a:r>
            <a:endParaRPr lang="en-US" dirty="0"/>
          </a:p>
        </p:txBody>
      </p:sp>
      <p:sp>
        <p:nvSpPr>
          <p:cNvPr id="3" name="Content Placeholder 2"/>
          <p:cNvSpPr>
            <a:spLocks noGrp="1"/>
          </p:cNvSpPr>
          <p:nvPr>
            <p:ph idx="1"/>
          </p:nvPr>
        </p:nvSpPr>
        <p:spPr/>
        <p:txBody>
          <a:bodyPr>
            <a:normAutofit/>
          </a:bodyPr>
          <a:lstStyle/>
          <a:p>
            <a:r>
              <a:rPr lang="en-US" dirty="0" smtClean="0"/>
              <a:t>Few established assessment tools are biased</a:t>
            </a:r>
          </a:p>
          <a:p>
            <a:r>
              <a:rPr lang="en-US" dirty="0" smtClean="0"/>
              <a:t>The bias is usually a matter of what it is used for</a:t>
            </a:r>
          </a:p>
          <a:p>
            <a:r>
              <a:rPr lang="en-US" dirty="0" smtClean="0"/>
              <a:t>Bathroom scale example</a:t>
            </a:r>
          </a:p>
          <a:p>
            <a:r>
              <a:rPr lang="en-US" dirty="0" smtClean="0"/>
              <a:t>For example, most IQ tests are predictive and largely unbiased for predicting success within mainstream academic and professional pursuits, as well as ability to navigate through typical bureaucracies and financial arrangements. They are biased if looking at predicting ability to excel at a musical instrument, and only relevant for some aspects of parenting.</a:t>
            </a:r>
          </a:p>
          <a:p>
            <a:r>
              <a:rPr lang="en-US" dirty="0" smtClean="0"/>
              <a:t>As long as a properly trained psychologist knows what the assessment results are being used for, the psychologist can make sure that the assessment tools are chosen and interpreted accordingly</a:t>
            </a:r>
          </a:p>
          <a:p>
            <a:endParaRPr lang="en-US" dirty="0" smtClean="0"/>
          </a:p>
          <a:p>
            <a:endParaRPr lang="en-US" dirty="0"/>
          </a:p>
        </p:txBody>
      </p:sp>
    </p:spTree>
    <p:extLst>
      <p:ext uri="{BB962C8B-B14F-4D97-AF65-F5344CB8AC3E}">
        <p14:creationId xmlns:p14="http://schemas.microsoft.com/office/powerpoint/2010/main" val="2686127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Should Receive</a:t>
            </a:r>
            <a:endParaRPr lang="en-US" dirty="0"/>
          </a:p>
        </p:txBody>
      </p:sp>
      <p:sp>
        <p:nvSpPr>
          <p:cNvPr id="3" name="Content Placeholder 2"/>
          <p:cNvSpPr>
            <a:spLocks noGrp="1"/>
          </p:cNvSpPr>
          <p:nvPr>
            <p:ph idx="1"/>
          </p:nvPr>
        </p:nvSpPr>
        <p:spPr/>
        <p:txBody>
          <a:bodyPr/>
          <a:lstStyle/>
          <a:p>
            <a:r>
              <a:rPr lang="en-US" dirty="0" smtClean="0"/>
              <a:t>A feedback session should be offered where the assessor explains the results</a:t>
            </a:r>
          </a:p>
          <a:p>
            <a:r>
              <a:rPr lang="en-US" dirty="0" smtClean="0"/>
              <a:t>An assessment report containing: </a:t>
            </a:r>
          </a:p>
          <a:p>
            <a:pPr lvl="1"/>
            <a:r>
              <a:rPr lang="en-US" dirty="0" smtClean="0"/>
              <a:t>The referral question</a:t>
            </a:r>
          </a:p>
          <a:p>
            <a:pPr lvl="1"/>
            <a:r>
              <a:rPr lang="en-US" dirty="0"/>
              <a:t>W</a:t>
            </a:r>
            <a:r>
              <a:rPr lang="en-US" dirty="0" smtClean="0"/>
              <a:t>hat tests were conducted </a:t>
            </a:r>
          </a:p>
          <a:p>
            <a:pPr lvl="1"/>
            <a:r>
              <a:rPr lang="en-US" dirty="0" smtClean="0"/>
              <a:t>Other sources of information (e.g., what records were reviewed)</a:t>
            </a:r>
          </a:p>
          <a:p>
            <a:pPr lvl="1"/>
            <a:r>
              <a:rPr lang="en-US" dirty="0" smtClean="0"/>
              <a:t>Assessment results outlined test by test (e.g., scores on the tests)</a:t>
            </a:r>
          </a:p>
          <a:p>
            <a:pPr lvl="2"/>
            <a:r>
              <a:rPr lang="en-US" dirty="0" smtClean="0"/>
              <a:t>This allows future psychologists to use the information</a:t>
            </a:r>
          </a:p>
          <a:p>
            <a:pPr lvl="1"/>
            <a:r>
              <a:rPr lang="en-US" dirty="0" smtClean="0"/>
              <a:t>Interpretations of the results</a:t>
            </a:r>
          </a:p>
          <a:p>
            <a:pPr lvl="1"/>
            <a:r>
              <a:rPr lang="en-US" dirty="0" smtClean="0"/>
              <a:t>Recommendations and implications as it relates to the referral question</a:t>
            </a:r>
          </a:p>
          <a:p>
            <a:pPr lvl="1"/>
            <a:endParaRPr lang="en-US" dirty="0"/>
          </a:p>
        </p:txBody>
      </p:sp>
    </p:spTree>
    <p:extLst>
      <p:ext uri="{BB962C8B-B14F-4D97-AF65-F5344CB8AC3E}">
        <p14:creationId xmlns:p14="http://schemas.microsoft.com/office/powerpoint/2010/main" val="253855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Note</a:t>
            </a:r>
            <a:endParaRPr lang="en-US" dirty="0"/>
          </a:p>
        </p:txBody>
      </p:sp>
      <p:sp>
        <p:nvSpPr>
          <p:cNvPr id="3" name="Content Placeholder 2"/>
          <p:cNvSpPr>
            <a:spLocks noGrp="1"/>
          </p:cNvSpPr>
          <p:nvPr>
            <p:ph idx="1"/>
          </p:nvPr>
        </p:nvSpPr>
        <p:spPr/>
        <p:txBody>
          <a:bodyPr/>
          <a:lstStyle/>
          <a:p>
            <a:r>
              <a:rPr lang="en-US" dirty="0" smtClean="0"/>
              <a:t>Many psychological tests are protected by law and sharing the content with non-psychologists can be illegal or otherwise unethical</a:t>
            </a:r>
          </a:p>
          <a:p>
            <a:r>
              <a:rPr lang="en-US" dirty="0" smtClean="0"/>
              <a:t>The actual test protocols are not shared and not a part of the medical record that can be released (although the written analysis by the psychologist would be)</a:t>
            </a:r>
          </a:p>
          <a:p>
            <a:r>
              <a:rPr lang="en-US" dirty="0" smtClean="0"/>
              <a:t>The assessment client can usually not be accompanied by others while doing the actual psychological tests beyond the interview</a:t>
            </a:r>
          </a:p>
          <a:p>
            <a:pPr lvl="1"/>
            <a:r>
              <a:rPr lang="en-US" dirty="0" smtClean="0"/>
              <a:t>To protect the validity of the test in the future</a:t>
            </a:r>
          </a:p>
          <a:p>
            <a:pPr lvl="1"/>
            <a:r>
              <a:rPr lang="en-US" dirty="0" smtClean="0"/>
              <a:t>To protect the validity of the assessment in the moment (e.g.,</a:t>
            </a:r>
            <a:r>
              <a:rPr lang="en-US" dirty="0"/>
              <a:t> </a:t>
            </a:r>
            <a:r>
              <a:rPr lang="en-US" dirty="0" smtClean="0"/>
              <a:t>client is not influenced)</a:t>
            </a:r>
          </a:p>
        </p:txBody>
      </p:sp>
    </p:spTree>
    <p:extLst>
      <p:ext uri="{BB962C8B-B14F-4D97-AF65-F5344CB8AC3E}">
        <p14:creationId xmlns:p14="http://schemas.microsoft.com/office/powerpoint/2010/main" val="4083093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Percentile </a:t>
            </a:r>
            <a:r>
              <a:rPr lang="en-US" dirty="0"/>
              <a:t>Rank: Easiest to use to get a quick idea.</a:t>
            </a:r>
          </a:p>
          <a:p>
            <a:pPr lvl="1"/>
            <a:r>
              <a:rPr lang="en-US" dirty="0"/>
              <a:t>Tells how many percent of the population is at this level or less</a:t>
            </a:r>
          </a:p>
          <a:p>
            <a:pPr lvl="1"/>
            <a:r>
              <a:rPr lang="en-US" dirty="0"/>
              <a:t>12</a:t>
            </a:r>
            <a:r>
              <a:rPr lang="en-US" baseline="30000" dirty="0"/>
              <a:t>th</a:t>
            </a:r>
            <a:r>
              <a:rPr lang="en-US" dirty="0"/>
              <a:t> percentile for depressive symptoms = 12% of the population has this few depressive symptoms or less</a:t>
            </a:r>
          </a:p>
          <a:p>
            <a:pPr lvl="1"/>
            <a:r>
              <a:rPr lang="en-US" dirty="0"/>
              <a:t>95</a:t>
            </a:r>
            <a:r>
              <a:rPr lang="en-US" baseline="30000" dirty="0"/>
              <a:t>th</a:t>
            </a:r>
            <a:r>
              <a:rPr lang="en-US" dirty="0"/>
              <a:t> percentile for intelligence = 95 % of the population have an intelligence this high or less</a:t>
            </a:r>
          </a:p>
          <a:p>
            <a:r>
              <a:rPr lang="en-US" dirty="0" smtClean="0"/>
              <a:t>Standard Deviation (SD) – how far from the mean/norm. </a:t>
            </a:r>
          </a:p>
          <a:p>
            <a:pPr lvl="1"/>
            <a:r>
              <a:rPr lang="en-US" dirty="0" smtClean="0"/>
              <a:t>68% are between +/- 1 SD (Average). </a:t>
            </a:r>
          </a:p>
          <a:p>
            <a:pPr lvl="1"/>
            <a:r>
              <a:rPr lang="en-US" dirty="0" smtClean="0"/>
              <a:t>96% percent are between +/- 2 SD (Average + Above/Below Average)</a:t>
            </a:r>
          </a:p>
          <a:p>
            <a:pPr lvl="1"/>
            <a:r>
              <a:rPr lang="en-US" dirty="0" smtClean="0"/>
              <a:t>2% are beyond this at either end (cognitive disability range or gifted). </a:t>
            </a:r>
          </a:p>
          <a:p>
            <a:r>
              <a:rPr lang="en-US" dirty="0" smtClean="0"/>
              <a:t>IQ: Mean = 100, SD = 15</a:t>
            </a:r>
          </a:p>
          <a:p>
            <a:r>
              <a:rPr lang="en-US" dirty="0" smtClean="0"/>
              <a:t>T-Scores: Mean = 50, SD = 10 </a:t>
            </a:r>
          </a:p>
          <a:p>
            <a:r>
              <a:rPr lang="en-US" dirty="0" smtClean="0"/>
              <a:t>Assessment results (especially IQ) will often be given as a range (high certainty the measures ability or scale falls within that range)</a:t>
            </a:r>
          </a:p>
        </p:txBody>
      </p:sp>
    </p:spTree>
    <p:extLst>
      <p:ext uri="{BB962C8B-B14F-4D97-AF65-F5344CB8AC3E}">
        <p14:creationId xmlns:p14="http://schemas.microsoft.com/office/powerpoint/2010/main" val="1843415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459" y="0"/>
            <a:ext cx="6425102" cy="6858000"/>
          </a:xfrm>
        </p:spPr>
      </p:pic>
    </p:spTree>
    <p:extLst>
      <p:ext uri="{BB962C8B-B14F-4D97-AF65-F5344CB8AC3E}">
        <p14:creationId xmlns:p14="http://schemas.microsoft.com/office/powerpoint/2010/main" val="1486053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Intelligence Quotient Tests</a:t>
            </a:r>
            <a:endParaRPr lang="en-US" dirty="0"/>
          </a:p>
        </p:txBody>
      </p:sp>
      <p:sp>
        <p:nvSpPr>
          <p:cNvPr id="3" name="Content Placeholder 2"/>
          <p:cNvSpPr>
            <a:spLocks noGrp="1"/>
          </p:cNvSpPr>
          <p:nvPr>
            <p:ph idx="1"/>
          </p:nvPr>
        </p:nvSpPr>
        <p:spPr/>
        <p:txBody>
          <a:bodyPr>
            <a:normAutofit lnSpcReduction="10000"/>
          </a:bodyPr>
          <a:lstStyle/>
          <a:p>
            <a:r>
              <a:rPr lang="en-US" dirty="0" smtClean="0"/>
              <a:t>An IQ test is not one IQ test. Each IQ test consists of many IQ tests called subtests. </a:t>
            </a:r>
          </a:p>
          <a:p>
            <a:r>
              <a:rPr lang="en-US" dirty="0" smtClean="0"/>
              <a:t>Most IQ tests are about forms of intelligence relevant to success in mainstream academic and professional settings</a:t>
            </a:r>
          </a:p>
          <a:p>
            <a:r>
              <a:rPr lang="en-US" dirty="0" smtClean="0"/>
              <a:t>IQ does </a:t>
            </a:r>
            <a:r>
              <a:rPr lang="en-US" u="sng" dirty="0" smtClean="0"/>
              <a:t>not</a:t>
            </a:r>
            <a:r>
              <a:rPr lang="en-US" dirty="0" smtClean="0"/>
              <a:t> tell intelligence compared to people in general</a:t>
            </a:r>
          </a:p>
          <a:p>
            <a:r>
              <a:rPr lang="en-US" dirty="0" smtClean="0"/>
              <a:t>IQ tells intelligence </a:t>
            </a:r>
            <a:r>
              <a:rPr lang="en-US" u="sng" dirty="0" smtClean="0"/>
              <a:t>compared to people of the same age</a:t>
            </a:r>
          </a:p>
          <a:p>
            <a:r>
              <a:rPr lang="en-US" dirty="0" smtClean="0"/>
              <a:t>An 18-year old with an IQ of 100 will be more intelligent than an 8-year-old or 90-year old with an IQ of 115 </a:t>
            </a:r>
          </a:p>
          <a:p>
            <a:r>
              <a:rPr lang="en-US" dirty="0" smtClean="0"/>
              <a:t>IQ is VERY stable over time, assuming no radical changes in the person’s circumstances that are outside of what most people experience</a:t>
            </a:r>
          </a:p>
          <a:p>
            <a:r>
              <a:rPr lang="en-US" dirty="0" smtClean="0"/>
              <a:t>IQ is much more variable in young children </a:t>
            </a:r>
          </a:p>
        </p:txBody>
      </p:sp>
    </p:spTree>
    <p:extLst>
      <p:ext uri="{BB962C8B-B14F-4D97-AF65-F5344CB8AC3E}">
        <p14:creationId xmlns:p14="http://schemas.microsoft.com/office/powerpoint/2010/main" val="29838942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Disability </a:t>
            </a:r>
            <a:br>
              <a:rPr lang="en-US" dirty="0" smtClean="0"/>
            </a:br>
            <a:r>
              <a:rPr lang="en-US" dirty="0" smtClean="0"/>
              <a:t>(Previously Mental Retardation)</a:t>
            </a:r>
            <a:endParaRPr lang="en-US" dirty="0"/>
          </a:p>
        </p:txBody>
      </p:sp>
      <p:sp>
        <p:nvSpPr>
          <p:cNvPr id="3" name="Content Placeholder 2"/>
          <p:cNvSpPr>
            <a:spLocks noGrp="1"/>
          </p:cNvSpPr>
          <p:nvPr>
            <p:ph idx="1"/>
          </p:nvPr>
        </p:nvSpPr>
        <p:spPr/>
        <p:txBody>
          <a:bodyPr/>
          <a:lstStyle/>
          <a:p>
            <a:r>
              <a:rPr lang="en-US" dirty="0" smtClean="0"/>
              <a:t>Intellectual disability diagnosis requires</a:t>
            </a:r>
          </a:p>
          <a:p>
            <a:pPr lvl="1"/>
            <a:r>
              <a:rPr lang="en-US" dirty="0" smtClean="0"/>
              <a:t>IQ below 70 (some use 65) – bottom 2% - often called intellectual disability range</a:t>
            </a:r>
          </a:p>
          <a:p>
            <a:pPr marL="457200" lvl="1" indent="0">
              <a:buNone/>
            </a:pPr>
            <a:r>
              <a:rPr lang="en-US" u="sng" dirty="0" smtClean="0"/>
              <a:t>AND</a:t>
            </a:r>
          </a:p>
          <a:p>
            <a:pPr lvl="1"/>
            <a:r>
              <a:rPr lang="en-US" dirty="0" smtClean="0"/>
              <a:t>Deficits in self-care</a:t>
            </a:r>
          </a:p>
          <a:p>
            <a:pPr marL="457200" lvl="1" indent="0">
              <a:buNone/>
            </a:pPr>
            <a:r>
              <a:rPr lang="en-US" u="sng" dirty="0" smtClean="0"/>
              <a:t>AND</a:t>
            </a:r>
          </a:p>
          <a:p>
            <a:pPr lvl="1"/>
            <a:r>
              <a:rPr lang="en-US" dirty="0" smtClean="0"/>
              <a:t>Started in first few years of life </a:t>
            </a:r>
            <a:endParaRPr lang="en-US" dirty="0"/>
          </a:p>
        </p:txBody>
      </p:sp>
    </p:spTree>
    <p:extLst>
      <p:ext uri="{BB962C8B-B14F-4D97-AF65-F5344CB8AC3E}">
        <p14:creationId xmlns:p14="http://schemas.microsoft.com/office/powerpoint/2010/main" val="5687724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IQ Scales</a:t>
            </a:r>
            <a:endParaRPr lang="en-US" dirty="0"/>
          </a:p>
        </p:txBody>
      </p:sp>
      <p:sp>
        <p:nvSpPr>
          <p:cNvPr id="3" name="Content Placeholder 2"/>
          <p:cNvSpPr>
            <a:spLocks noGrp="1"/>
          </p:cNvSpPr>
          <p:nvPr>
            <p:ph idx="1"/>
          </p:nvPr>
        </p:nvSpPr>
        <p:spPr/>
        <p:txBody>
          <a:bodyPr/>
          <a:lstStyle/>
          <a:p>
            <a:r>
              <a:rPr lang="en-US" dirty="0" smtClean="0"/>
              <a:t>Full Scale</a:t>
            </a:r>
          </a:p>
          <a:p>
            <a:pPr lvl="1"/>
            <a:r>
              <a:rPr lang="en-US" dirty="0" smtClean="0"/>
              <a:t>Invalid if big discrepancies between underlying subtests</a:t>
            </a:r>
          </a:p>
          <a:p>
            <a:r>
              <a:rPr lang="en-US" dirty="0" smtClean="0"/>
              <a:t>Verbal – ability to process and express data verbally</a:t>
            </a:r>
          </a:p>
          <a:p>
            <a:r>
              <a:rPr lang="en-US" dirty="0" smtClean="0"/>
              <a:t>Non-verbal/Performance/Perceptual/</a:t>
            </a:r>
            <a:r>
              <a:rPr lang="en-US" dirty="0" err="1" smtClean="0"/>
              <a:t>Visuo</a:t>
            </a:r>
            <a:r>
              <a:rPr lang="en-US" dirty="0" smtClean="0"/>
              <a:t>-Spatial - </a:t>
            </a:r>
            <a:r>
              <a:rPr lang="en-US" dirty="0"/>
              <a:t>ability to process and express data </a:t>
            </a:r>
            <a:r>
              <a:rPr lang="en-US" dirty="0" smtClean="0"/>
              <a:t>non-verbally (e.g., through pictures)</a:t>
            </a:r>
            <a:endParaRPr lang="en-US" dirty="0"/>
          </a:p>
          <a:p>
            <a:r>
              <a:rPr lang="en-US" dirty="0" smtClean="0"/>
              <a:t>Working Memory - how much information can hold and work on in consciousness at one time</a:t>
            </a:r>
          </a:p>
          <a:p>
            <a:r>
              <a:rPr lang="en-US" dirty="0" smtClean="0"/>
              <a:t>Processing Speed – how fast can process and make choices when making the right choice is easy</a:t>
            </a:r>
          </a:p>
          <a:p>
            <a:r>
              <a:rPr lang="en-US" dirty="0" smtClean="0"/>
              <a:t>Fluid Reasoning – ability to problem-solve in a novel situation </a:t>
            </a:r>
          </a:p>
        </p:txBody>
      </p:sp>
    </p:spTree>
    <p:extLst>
      <p:ext uri="{BB962C8B-B14F-4D97-AF65-F5344CB8AC3E}">
        <p14:creationId xmlns:p14="http://schemas.microsoft.com/office/powerpoint/2010/main" val="1448409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Subtests</a:t>
            </a:r>
            <a:endParaRPr lang="en-US" dirty="0"/>
          </a:p>
        </p:txBody>
      </p:sp>
      <p:sp>
        <p:nvSpPr>
          <p:cNvPr id="3" name="Content Placeholder 2"/>
          <p:cNvSpPr>
            <a:spLocks noGrp="1"/>
          </p:cNvSpPr>
          <p:nvPr>
            <p:ph idx="1"/>
          </p:nvPr>
        </p:nvSpPr>
        <p:spPr/>
        <p:txBody>
          <a:bodyPr/>
          <a:lstStyle/>
          <a:p>
            <a:r>
              <a:rPr lang="en-US" dirty="0" smtClean="0"/>
              <a:t>Each IQ </a:t>
            </a:r>
            <a:r>
              <a:rPr lang="en-US" dirty="0"/>
              <a:t>S</a:t>
            </a:r>
            <a:r>
              <a:rPr lang="en-US" dirty="0" smtClean="0"/>
              <a:t>cale is the result of collapsing the performance of two or more subtests</a:t>
            </a:r>
          </a:p>
          <a:p>
            <a:r>
              <a:rPr lang="en-US" dirty="0" smtClean="0"/>
              <a:t>Differences between the performance of different subtests can raise interesting </a:t>
            </a:r>
            <a:r>
              <a:rPr lang="en-US" u="sng" dirty="0" smtClean="0"/>
              <a:t>hypotheses</a:t>
            </a:r>
            <a:endParaRPr lang="en-US" dirty="0" smtClean="0"/>
          </a:p>
          <a:p>
            <a:r>
              <a:rPr lang="en-US" dirty="0" smtClean="0"/>
              <a:t>This is usually speculative</a:t>
            </a:r>
          </a:p>
          <a:p>
            <a:r>
              <a:rPr lang="en-US" dirty="0" smtClean="0"/>
              <a:t>Mostly has value if it fits other subtests (e.g., did poorly on all the subtests across scales when they required using hands)</a:t>
            </a:r>
          </a:p>
          <a:p>
            <a:pPr marL="0" indent="0">
              <a:buNone/>
            </a:pPr>
            <a:r>
              <a:rPr lang="en-US" u="sng" dirty="0" smtClean="0"/>
              <a:t>AND</a:t>
            </a:r>
          </a:p>
          <a:p>
            <a:r>
              <a:rPr lang="en-US" dirty="0" smtClean="0"/>
              <a:t>Fits real-life data (e.g., turns out that he also struggles to use scissors and tie shoe-laces and it is recognized that he may have issues with fine motor-skills)</a:t>
            </a:r>
          </a:p>
          <a:p>
            <a:endParaRPr lang="en-US" dirty="0"/>
          </a:p>
        </p:txBody>
      </p:sp>
    </p:spTree>
    <p:extLst>
      <p:ext uri="{BB962C8B-B14F-4D97-AF65-F5344CB8AC3E}">
        <p14:creationId xmlns:p14="http://schemas.microsoft.com/office/powerpoint/2010/main" val="380113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Discrepancies Between IQ Scales</a:t>
            </a:r>
            <a:endParaRPr lang="en-US" dirty="0"/>
          </a:p>
        </p:txBody>
      </p:sp>
      <p:sp>
        <p:nvSpPr>
          <p:cNvPr id="3" name="Content Placeholder 2"/>
          <p:cNvSpPr>
            <a:spLocks noGrp="1"/>
          </p:cNvSpPr>
          <p:nvPr>
            <p:ph idx="1"/>
          </p:nvPr>
        </p:nvSpPr>
        <p:spPr/>
        <p:txBody>
          <a:bodyPr/>
          <a:lstStyle/>
          <a:p>
            <a:r>
              <a:rPr lang="en-US" dirty="0" smtClean="0"/>
              <a:t>Full Scale IQ is then invalid</a:t>
            </a:r>
          </a:p>
          <a:p>
            <a:r>
              <a:rPr lang="en-US" dirty="0" smtClean="0"/>
              <a:t>People often misjudge, overestimate, or underestimate the person</a:t>
            </a:r>
          </a:p>
          <a:p>
            <a:r>
              <a:rPr lang="en-US" dirty="0" smtClean="0"/>
              <a:t>Can lead to cognitively based personality styles</a:t>
            </a:r>
            <a:endParaRPr lang="en-US" dirty="0"/>
          </a:p>
          <a:p>
            <a:r>
              <a:rPr lang="en-US" dirty="0" smtClean="0"/>
              <a:t>Examples:</a:t>
            </a:r>
          </a:p>
          <a:p>
            <a:pPr lvl="1"/>
            <a:r>
              <a:rPr lang="en-US" dirty="0" smtClean="0"/>
              <a:t>High processing speed</a:t>
            </a:r>
          </a:p>
          <a:p>
            <a:pPr lvl="1"/>
            <a:r>
              <a:rPr lang="en-US" dirty="0" smtClean="0"/>
              <a:t>Limited working memory</a:t>
            </a:r>
          </a:p>
          <a:p>
            <a:pPr lvl="1"/>
            <a:r>
              <a:rPr lang="en-US" dirty="0" smtClean="0"/>
              <a:t>Higher verbal than perceptual</a:t>
            </a:r>
          </a:p>
          <a:p>
            <a:pPr lvl="1"/>
            <a:endParaRPr lang="en-US" dirty="0" smtClean="0"/>
          </a:p>
          <a:p>
            <a:pPr lvl="1"/>
            <a:endParaRPr lang="en-US" dirty="0" smtClean="0"/>
          </a:p>
        </p:txBody>
      </p:sp>
    </p:spTree>
    <p:extLst>
      <p:ext uri="{BB962C8B-B14F-4D97-AF65-F5344CB8AC3E}">
        <p14:creationId xmlns:p14="http://schemas.microsoft.com/office/powerpoint/2010/main" val="14504111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IQ Tests</a:t>
            </a:r>
            <a:endParaRPr lang="en-US" dirty="0"/>
          </a:p>
        </p:txBody>
      </p:sp>
      <p:sp>
        <p:nvSpPr>
          <p:cNvPr id="3" name="Content Placeholder 2"/>
          <p:cNvSpPr>
            <a:spLocks noGrp="1"/>
          </p:cNvSpPr>
          <p:nvPr>
            <p:ph idx="1"/>
          </p:nvPr>
        </p:nvSpPr>
        <p:spPr>
          <a:xfrm>
            <a:off x="2589212" y="2151888"/>
            <a:ext cx="8915400" cy="3777622"/>
          </a:xfrm>
        </p:spPr>
        <p:txBody>
          <a:bodyPr>
            <a:normAutofit/>
          </a:bodyPr>
          <a:lstStyle/>
          <a:p>
            <a:r>
              <a:rPr lang="en-US" dirty="0" smtClean="0"/>
              <a:t>Wechsler’s </a:t>
            </a:r>
            <a:r>
              <a:rPr lang="en-US" dirty="0"/>
              <a:t>Intelligence Scale for Children (WISC)</a:t>
            </a:r>
          </a:p>
          <a:p>
            <a:pPr lvl="1"/>
            <a:r>
              <a:rPr lang="en-US" dirty="0"/>
              <a:t>6 to 16 years </a:t>
            </a:r>
            <a:r>
              <a:rPr lang="en-US" dirty="0" smtClean="0"/>
              <a:t>old</a:t>
            </a:r>
          </a:p>
          <a:p>
            <a:pPr lvl="1"/>
            <a:r>
              <a:rPr lang="en-US" dirty="0" smtClean="0"/>
              <a:t>Verbal; </a:t>
            </a:r>
            <a:r>
              <a:rPr lang="en-US" dirty="0"/>
              <a:t>Perceptual; Working Memory; Processing </a:t>
            </a:r>
            <a:r>
              <a:rPr lang="en-US" dirty="0" smtClean="0"/>
              <a:t>Speed</a:t>
            </a:r>
            <a:endParaRPr lang="en-US" dirty="0"/>
          </a:p>
          <a:p>
            <a:r>
              <a:rPr lang="en-US" dirty="0"/>
              <a:t>Wechsler’s Adult Intelligence Scale (WAIS)</a:t>
            </a:r>
          </a:p>
          <a:p>
            <a:pPr lvl="1"/>
            <a:r>
              <a:rPr lang="en-US" dirty="0"/>
              <a:t>16 to 90 years old</a:t>
            </a:r>
          </a:p>
          <a:p>
            <a:pPr lvl="2"/>
            <a:r>
              <a:rPr lang="en-US" dirty="0" smtClean="0"/>
              <a:t>Verbal; Perceptual; Working Memory; Processing Speed</a:t>
            </a:r>
          </a:p>
          <a:p>
            <a:r>
              <a:rPr lang="en-US" dirty="0" smtClean="0"/>
              <a:t>Wechsler’s </a:t>
            </a:r>
            <a:r>
              <a:rPr lang="en-US" dirty="0"/>
              <a:t>Abbreviated Scale of Intelligence (WASI</a:t>
            </a:r>
            <a:r>
              <a:rPr lang="en-US" dirty="0" smtClean="0"/>
              <a:t>)</a:t>
            </a:r>
          </a:p>
          <a:p>
            <a:pPr lvl="1"/>
            <a:r>
              <a:rPr lang="en-US" dirty="0" smtClean="0"/>
              <a:t>6 to 90 years old</a:t>
            </a:r>
          </a:p>
          <a:p>
            <a:pPr lvl="1"/>
            <a:r>
              <a:rPr lang="en-US" dirty="0" smtClean="0"/>
              <a:t>Short version: IQ screen only</a:t>
            </a:r>
          </a:p>
          <a:p>
            <a:pPr lvl="1"/>
            <a:r>
              <a:rPr lang="en-US" dirty="0" smtClean="0"/>
              <a:t>Full version: Full Scale IQ with some idea of Verbal and Perceptual</a:t>
            </a:r>
          </a:p>
          <a:p>
            <a:pPr lvl="1"/>
            <a:endParaRPr lang="en-US" dirty="0"/>
          </a:p>
          <a:p>
            <a:endParaRPr lang="en-US" dirty="0"/>
          </a:p>
        </p:txBody>
      </p:sp>
    </p:spTree>
    <p:extLst>
      <p:ext uri="{BB962C8B-B14F-4D97-AF65-F5344CB8AC3E}">
        <p14:creationId xmlns:p14="http://schemas.microsoft.com/office/powerpoint/2010/main" val="40452065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IQ Tests continued</a:t>
            </a:r>
            <a:endParaRPr lang="en-US" dirty="0"/>
          </a:p>
        </p:txBody>
      </p:sp>
      <p:sp>
        <p:nvSpPr>
          <p:cNvPr id="3" name="Content Placeholder 2"/>
          <p:cNvSpPr>
            <a:spLocks noGrp="1"/>
          </p:cNvSpPr>
          <p:nvPr>
            <p:ph idx="1"/>
          </p:nvPr>
        </p:nvSpPr>
        <p:spPr>
          <a:xfrm>
            <a:off x="2589212" y="1389888"/>
            <a:ext cx="8915400" cy="4521334"/>
          </a:xfrm>
        </p:spPr>
        <p:txBody>
          <a:bodyPr>
            <a:normAutofit fontScale="85000" lnSpcReduction="10000"/>
          </a:bodyPr>
          <a:lstStyle/>
          <a:p>
            <a:r>
              <a:rPr lang="en-US" dirty="0" smtClean="0"/>
              <a:t>Woodcock-Johnson Tests of Cognitive Abilities</a:t>
            </a:r>
          </a:p>
          <a:p>
            <a:pPr lvl="1"/>
            <a:r>
              <a:rPr lang="en-US" dirty="0" smtClean="0"/>
              <a:t>2 years old to 90 years old</a:t>
            </a:r>
          </a:p>
          <a:p>
            <a:pPr lvl="1"/>
            <a:r>
              <a:rPr lang="en-US" dirty="0" smtClean="0"/>
              <a:t>Very thorough and wide range of abilities tested (7 subscales)</a:t>
            </a:r>
          </a:p>
          <a:p>
            <a:pPr lvl="1"/>
            <a:r>
              <a:rPr lang="en-US" dirty="0" smtClean="0"/>
              <a:t>Heavily supported by research</a:t>
            </a:r>
          </a:p>
          <a:p>
            <a:pPr lvl="1"/>
            <a:r>
              <a:rPr lang="en-US" dirty="0" smtClean="0"/>
              <a:t>Provides age equivalency data (e.g., what age does this child function at intelligence-wise)</a:t>
            </a:r>
          </a:p>
          <a:p>
            <a:r>
              <a:rPr lang="en-US" dirty="0" smtClean="0"/>
              <a:t>Differential Abilities Scale (DAS)</a:t>
            </a:r>
          </a:p>
          <a:p>
            <a:pPr lvl="1"/>
            <a:r>
              <a:rPr lang="en-US" dirty="0" smtClean="0"/>
              <a:t>2 years 6 months to 11 years 11 months </a:t>
            </a:r>
          </a:p>
          <a:p>
            <a:pPr lvl="1"/>
            <a:r>
              <a:rPr lang="en-US" dirty="0" smtClean="0"/>
              <a:t>Wide range of cognitive abilities, including some memory</a:t>
            </a:r>
          </a:p>
          <a:p>
            <a:r>
              <a:rPr lang="en-US" dirty="0" smtClean="0"/>
              <a:t>Peabody Picture Vocabulary Test</a:t>
            </a:r>
          </a:p>
          <a:p>
            <a:pPr lvl="1"/>
            <a:r>
              <a:rPr lang="en-US" dirty="0" smtClean="0"/>
              <a:t>Ages 2 to 90 years old</a:t>
            </a:r>
          </a:p>
          <a:p>
            <a:pPr lvl="1"/>
            <a:r>
              <a:rPr lang="en-US" dirty="0" smtClean="0"/>
              <a:t>Measures </a:t>
            </a:r>
            <a:r>
              <a:rPr lang="en-US" u="sng" dirty="0" smtClean="0"/>
              <a:t>receptive</a:t>
            </a:r>
            <a:r>
              <a:rPr lang="en-US" dirty="0" smtClean="0"/>
              <a:t> verbal ability</a:t>
            </a:r>
          </a:p>
          <a:p>
            <a:pPr lvl="1"/>
            <a:r>
              <a:rPr lang="en-US" dirty="0" smtClean="0"/>
              <a:t>Minimizes effect of speech problems and reduces impact of language barrier</a:t>
            </a:r>
          </a:p>
          <a:p>
            <a:pPr lvl="1"/>
            <a:r>
              <a:rPr lang="en-US" dirty="0" smtClean="0"/>
              <a:t>Quick and relatively good predictor of scholastic aptitude</a:t>
            </a:r>
          </a:p>
          <a:p>
            <a:pPr lvl="1"/>
            <a:r>
              <a:rPr lang="en-US" dirty="0" smtClean="0"/>
              <a:t>Does not distinguish as well between Aptitude (i.e., IQ and Achievement)</a:t>
            </a:r>
          </a:p>
          <a:p>
            <a:pPr marL="457200" lvl="1" indent="0">
              <a:buNone/>
            </a:pPr>
            <a:endParaRPr lang="en-US" dirty="0"/>
          </a:p>
        </p:txBody>
      </p:sp>
    </p:spTree>
    <p:extLst>
      <p:ext uri="{BB962C8B-B14F-4D97-AF65-F5344CB8AC3E}">
        <p14:creationId xmlns:p14="http://schemas.microsoft.com/office/powerpoint/2010/main" val="11259354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Testing</a:t>
            </a:r>
            <a:endParaRPr lang="en-US" dirty="0"/>
          </a:p>
        </p:txBody>
      </p:sp>
      <p:sp>
        <p:nvSpPr>
          <p:cNvPr id="3" name="Content Placeholder 2"/>
          <p:cNvSpPr>
            <a:spLocks noGrp="1"/>
          </p:cNvSpPr>
          <p:nvPr>
            <p:ph idx="1"/>
          </p:nvPr>
        </p:nvSpPr>
        <p:spPr/>
        <p:txBody>
          <a:bodyPr>
            <a:normAutofit/>
          </a:bodyPr>
          <a:lstStyle/>
          <a:p>
            <a:r>
              <a:rPr lang="en-US" dirty="0" smtClean="0"/>
              <a:t>Achievement testing is testing of how much a person has obtained of academic knowledge compared to same-age and same-grade peers</a:t>
            </a:r>
          </a:p>
          <a:p>
            <a:r>
              <a:rPr lang="en-US" dirty="0" smtClean="0"/>
              <a:t>Achievement reflects </a:t>
            </a:r>
            <a:r>
              <a:rPr lang="en-US" u="sng" dirty="0" smtClean="0"/>
              <a:t>past ability to learn, </a:t>
            </a:r>
            <a:r>
              <a:rPr lang="en-US" dirty="0" smtClean="0"/>
              <a:t>and if there have been significant improvements in their life may not predict future learning</a:t>
            </a:r>
            <a:endParaRPr lang="en-US" u="sng" dirty="0" smtClean="0"/>
          </a:p>
          <a:p>
            <a:r>
              <a:rPr lang="en-US" dirty="0" smtClean="0"/>
              <a:t>Always done in conjunction with an IQ-test, unless there are recent IQ test results available</a:t>
            </a:r>
          </a:p>
          <a:p>
            <a:r>
              <a:rPr lang="en-US" dirty="0" smtClean="0"/>
              <a:t>This is usually a part of Learning Disability Testing</a:t>
            </a:r>
          </a:p>
          <a:p>
            <a:r>
              <a:rPr lang="en-US" dirty="0" smtClean="0"/>
              <a:t>Can help get an idea of the effects of the child’s past environment</a:t>
            </a:r>
          </a:p>
          <a:p>
            <a:endParaRPr lang="en-US" dirty="0" smtClean="0"/>
          </a:p>
        </p:txBody>
      </p:sp>
    </p:spTree>
    <p:extLst>
      <p:ext uri="{BB962C8B-B14F-4D97-AF65-F5344CB8AC3E}">
        <p14:creationId xmlns:p14="http://schemas.microsoft.com/office/powerpoint/2010/main" val="75144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are going to refer for a psychological assessment, also consider assessment for</a:t>
            </a:r>
            <a:endParaRPr lang="en-US" dirty="0"/>
          </a:p>
        </p:txBody>
      </p:sp>
      <p:sp>
        <p:nvSpPr>
          <p:cNvPr id="3" name="Content Placeholder 2"/>
          <p:cNvSpPr>
            <a:spLocks noGrp="1"/>
          </p:cNvSpPr>
          <p:nvPr>
            <p:ph idx="1"/>
          </p:nvPr>
        </p:nvSpPr>
        <p:spPr/>
        <p:txBody>
          <a:bodyPr/>
          <a:lstStyle/>
          <a:p>
            <a:r>
              <a:rPr lang="en-US" dirty="0" smtClean="0"/>
              <a:t>A physical with the primary care physician can screen for most of these:</a:t>
            </a:r>
          </a:p>
          <a:p>
            <a:r>
              <a:rPr lang="en-US" dirty="0" smtClean="0"/>
              <a:t>Hearing</a:t>
            </a:r>
          </a:p>
          <a:p>
            <a:r>
              <a:rPr lang="en-US" dirty="0" smtClean="0"/>
              <a:t>Vision</a:t>
            </a:r>
          </a:p>
          <a:p>
            <a:r>
              <a:rPr lang="en-US" dirty="0" smtClean="0"/>
              <a:t>Sensory problems (Physical Therapist)</a:t>
            </a:r>
          </a:p>
          <a:p>
            <a:r>
              <a:rPr lang="en-US" dirty="0" smtClean="0"/>
              <a:t>Thyroid/hormonal issues</a:t>
            </a:r>
          </a:p>
          <a:p>
            <a:r>
              <a:rPr lang="en-US" dirty="0" smtClean="0"/>
              <a:t>Iron deficiency or other nutritional issues</a:t>
            </a:r>
          </a:p>
          <a:p>
            <a:r>
              <a:rPr lang="en-US" dirty="0" smtClean="0"/>
              <a:t>Diabetes/other blood sugar issues </a:t>
            </a:r>
          </a:p>
          <a:p>
            <a:r>
              <a:rPr lang="en-US" dirty="0" smtClean="0"/>
              <a:t>Sleep apnea/sleep disorders</a:t>
            </a:r>
          </a:p>
          <a:p>
            <a:r>
              <a:rPr lang="en-US" dirty="0" smtClean="0"/>
              <a:t>Seizures</a:t>
            </a:r>
          </a:p>
          <a:p>
            <a:endParaRPr lang="en-US" dirty="0" smtClean="0"/>
          </a:p>
          <a:p>
            <a:endParaRPr lang="en-US" dirty="0"/>
          </a:p>
        </p:txBody>
      </p:sp>
    </p:spTree>
    <p:extLst>
      <p:ext uri="{BB962C8B-B14F-4D97-AF65-F5344CB8AC3E}">
        <p14:creationId xmlns:p14="http://schemas.microsoft.com/office/powerpoint/2010/main" val="540032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Achievement Tests</a:t>
            </a:r>
            <a:endParaRPr lang="en-US" dirty="0"/>
          </a:p>
        </p:txBody>
      </p:sp>
      <p:sp>
        <p:nvSpPr>
          <p:cNvPr id="3" name="Content Placeholder 2"/>
          <p:cNvSpPr>
            <a:spLocks noGrp="1"/>
          </p:cNvSpPr>
          <p:nvPr>
            <p:ph idx="1"/>
          </p:nvPr>
        </p:nvSpPr>
        <p:spPr/>
        <p:txBody>
          <a:bodyPr/>
          <a:lstStyle/>
          <a:p>
            <a:r>
              <a:rPr lang="en-US" dirty="0" smtClean="0"/>
              <a:t>Wide Range Achievement Test (WRAT)</a:t>
            </a:r>
          </a:p>
          <a:p>
            <a:pPr lvl="1"/>
            <a:r>
              <a:rPr lang="en-US" dirty="0" smtClean="0"/>
              <a:t>5 to 94 years old</a:t>
            </a:r>
          </a:p>
          <a:p>
            <a:pPr lvl="1"/>
            <a:r>
              <a:rPr lang="en-US" dirty="0" smtClean="0"/>
              <a:t>Can be done in groups</a:t>
            </a:r>
          </a:p>
          <a:p>
            <a:r>
              <a:rPr lang="en-US" dirty="0" smtClean="0"/>
              <a:t>Wechsler Individual Achievement Test (WIAT)</a:t>
            </a:r>
          </a:p>
          <a:p>
            <a:pPr lvl="1"/>
            <a:r>
              <a:rPr lang="en-US" dirty="0" smtClean="0"/>
              <a:t>4 years to 50 years 11 months</a:t>
            </a:r>
          </a:p>
          <a:p>
            <a:r>
              <a:rPr lang="en-US" dirty="0" smtClean="0"/>
              <a:t>Woodcock-Johnson Tests of Achievement</a:t>
            </a:r>
          </a:p>
          <a:p>
            <a:pPr lvl="1"/>
            <a:r>
              <a:rPr lang="en-US" dirty="0" smtClean="0"/>
              <a:t>2 to 90 years old</a:t>
            </a:r>
          </a:p>
          <a:p>
            <a:pPr lvl="1"/>
            <a:r>
              <a:rPr lang="en-US" dirty="0" smtClean="0"/>
              <a:t>Very thorough across a wide range of abilities</a:t>
            </a:r>
            <a:endParaRPr lang="en-US" dirty="0"/>
          </a:p>
        </p:txBody>
      </p:sp>
    </p:spTree>
    <p:extLst>
      <p:ext uri="{BB962C8B-B14F-4D97-AF65-F5344CB8AC3E}">
        <p14:creationId xmlns:p14="http://schemas.microsoft.com/office/powerpoint/2010/main" val="30594632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IQ vs. Achievement</a:t>
            </a:r>
            <a:endParaRPr lang="en-US" dirty="0"/>
          </a:p>
        </p:txBody>
      </p:sp>
      <p:sp>
        <p:nvSpPr>
          <p:cNvPr id="3" name="Content Placeholder 2"/>
          <p:cNvSpPr>
            <a:spLocks noGrp="1"/>
          </p:cNvSpPr>
          <p:nvPr>
            <p:ph idx="1"/>
          </p:nvPr>
        </p:nvSpPr>
        <p:spPr/>
        <p:txBody>
          <a:bodyPr>
            <a:normAutofit/>
          </a:bodyPr>
          <a:lstStyle/>
          <a:p>
            <a:r>
              <a:rPr lang="en-US" dirty="0"/>
              <a:t>An “under-achiever” is someone whose IQ is much higher than their achievement level. Usually caused by one or more of the following:</a:t>
            </a:r>
          </a:p>
          <a:p>
            <a:pPr lvl="1"/>
            <a:r>
              <a:rPr lang="en-US" dirty="0"/>
              <a:t>Learning disorder</a:t>
            </a:r>
          </a:p>
          <a:p>
            <a:pPr lvl="1"/>
            <a:r>
              <a:rPr lang="en-US" dirty="0"/>
              <a:t>Mental health issues that have interfered with learning</a:t>
            </a:r>
          </a:p>
          <a:p>
            <a:pPr lvl="1"/>
            <a:r>
              <a:rPr lang="en-US" dirty="0"/>
              <a:t>Environmental interference during previous years in school (e.g., frequent moves)</a:t>
            </a:r>
          </a:p>
          <a:p>
            <a:r>
              <a:rPr lang="en-US" dirty="0" smtClean="0"/>
              <a:t>An “over-achiever</a:t>
            </a:r>
            <a:r>
              <a:rPr lang="en-US" dirty="0"/>
              <a:t>” is someone whose IQ is much </a:t>
            </a:r>
            <a:r>
              <a:rPr lang="en-US" dirty="0" smtClean="0"/>
              <a:t>lower than </a:t>
            </a:r>
            <a:r>
              <a:rPr lang="en-US" dirty="0"/>
              <a:t>their achievement level. Usually caused by one or more of the following:</a:t>
            </a:r>
          </a:p>
          <a:p>
            <a:pPr lvl="1"/>
            <a:r>
              <a:rPr lang="en-US" dirty="0" smtClean="0"/>
              <a:t>A particularly driven and persistent personality </a:t>
            </a:r>
          </a:p>
          <a:p>
            <a:pPr lvl="1"/>
            <a:r>
              <a:rPr lang="en-US" dirty="0" smtClean="0"/>
              <a:t>Environmental supports and motivators that pushes the person to learn more</a:t>
            </a:r>
            <a:endParaRPr lang="en-US" dirty="0"/>
          </a:p>
          <a:p>
            <a:pPr lvl="1"/>
            <a:r>
              <a:rPr lang="en-US" dirty="0" smtClean="0"/>
              <a:t>Brain-damage (IQ is affected much more than past learning)</a:t>
            </a:r>
            <a:endParaRPr lang="en-US" dirty="0"/>
          </a:p>
        </p:txBody>
      </p:sp>
    </p:spTree>
    <p:extLst>
      <p:ext uri="{BB962C8B-B14F-4D97-AF65-F5344CB8AC3E}">
        <p14:creationId xmlns:p14="http://schemas.microsoft.com/office/powerpoint/2010/main" val="2956815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IQ and Achievement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IQ scores and Achievement scores are very useful for setting realistic expectations and maximize learning</a:t>
            </a:r>
          </a:p>
          <a:p>
            <a:r>
              <a:rPr lang="en-US" dirty="0" smtClean="0"/>
              <a:t>IQ predicts at what speed and depth of sophistication the person would best learn</a:t>
            </a:r>
          </a:p>
          <a:p>
            <a:r>
              <a:rPr lang="en-US" dirty="0" smtClean="0"/>
              <a:t>Achievement indicates at what grade-level (curriculum progression) the person would best be taught at</a:t>
            </a:r>
          </a:p>
          <a:p>
            <a:r>
              <a:rPr lang="en-US" dirty="0" smtClean="0"/>
              <a:t>Too low expectations:</a:t>
            </a:r>
          </a:p>
          <a:p>
            <a:pPr lvl="1"/>
            <a:r>
              <a:rPr lang="en-US" dirty="0" smtClean="0"/>
              <a:t>Slower learning</a:t>
            </a:r>
          </a:p>
          <a:p>
            <a:pPr lvl="1"/>
            <a:r>
              <a:rPr lang="en-US" dirty="0" smtClean="0"/>
              <a:t>Less accomplishment (e.g.,</a:t>
            </a:r>
            <a:r>
              <a:rPr lang="en-US" dirty="0"/>
              <a:t> </a:t>
            </a:r>
            <a:r>
              <a:rPr lang="en-US" dirty="0" smtClean="0"/>
              <a:t>in a work setting)</a:t>
            </a:r>
          </a:p>
          <a:p>
            <a:pPr lvl="1"/>
            <a:r>
              <a:rPr lang="en-US" dirty="0" smtClean="0"/>
              <a:t>Loss of motivation and focus</a:t>
            </a:r>
          </a:p>
          <a:p>
            <a:r>
              <a:rPr lang="en-US" dirty="0" smtClean="0"/>
              <a:t>Too high expectations:</a:t>
            </a:r>
          </a:p>
          <a:p>
            <a:pPr lvl="1"/>
            <a:r>
              <a:rPr lang="en-US" dirty="0" smtClean="0"/>
              <a:t>No learning</a:t>
            </a:r>
          </a:p>
          <a:p>
            <a:pPr lvl="1"/>
            <a:r>
              <a:rPr lang="en-US" dirty="0" smtClean="0"/>
              <a:t>May give up on learning</a:t>
            </a:r>
          </a:p>
          <a:p>
            <a:pPr lvl="1"/>
            <a:r>
              <a:rPr lang="en-US" dirty="0" smtClean="0"/>
              <a:t>Development of an identity as a “failure”</a:t>
            </a:r>
          </a:p>
        </p:txBody>
      </p:sp>
    </p:spTree>
    <p:extLst>
      <p:ext uri="{BB962C8B-B14F-4D97-AF65-F5344CB8AC3E}">
        <p14:creationId xmlns:p14="http://schemas.microsoft.com/office/powerpoint/2010/main" val="39500104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Inventories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Used to get a better sense of the person’s internal and interpersonal dynamics</a:t>
            </a:r>
          </a:p>
          <a:p>
            <a:r>
              <a:rPr lang="en-US" dirty="0" smtClean="0"/>
              <a:t>Many questions (sometimes hundreds) answered by the client or in some cases by a caregiver</a:t>
            </a:r>
          </a:p>
          <a:p>
            <a:r>
              <a:rPr lang="en-US" dirty="0" smtClean="0"/>
              <a:t>Completed individually (e.g., not conferring with others)</a:t>
            </a:r>
          </a:p>
          <a:p>
            <a:r>
              <a:rPr lang="en-US" dirty="0" smtClean="0"/>
              <a:t>Questions are selected through thorough empirical principals and extensive research</a:t>
            </a:r>
          </a:p>
          <a:p>
            <a:r>
              <a:rPr lang="en-US" dirty="0" smtClean="0"/>
              <a:t>Compares the individual to peers (age and usually gender) </a:t>
            </a:r>
          </a:p>
          <a:p>
            <a:r>
              <a:rPr lang="en-US" dirty="0" smtClean="0"/>
              <a:t>Each has multiple personality scales</a:t>
            </a:r>
          </a:p>
          <a:p>
            <a:pPr lvl="1"/>
            <a:r>
              <a:rPr lang="en-US" dirty="0" smtClean="0"/>
              <a:t>May focus on behavioral symptoms and/or internal traits</a:t>
            </a:r>
          </a:p>
          <a:p>
            <a:r>
              <a:rPr lang="en-US" dirty="0" smtClean="0"/>
              <a:t>Results given as T-scores (Mean = 50; SD = 10)</a:t>
            </a:r>
          </a:p>
          <a:p>
            <a:r>
              <a:rPr lang="en-US" dirty="0" smtClean="0"/>
              <a:t>The results must be interpreted by a psychologist who has gotten to know the client (existing therapist or someone who also did a clinical interview)</a:t>
            </a:r>
            <a:endParaRPr lang="en-US" dirty="0"/>
          </a:p>
          <a:p>
            <a:endParaRPr lang="en-US" dirty="0"/>
          </a:p>
        </p:txBody>
      </p:sp>
    </p:spTree>
    <p:extLst>
      <p:ext uri="{BB962C8B-B14F-4D97-AF65-F5344CB8AC3E}">
        <p14:creationId xmlns:p14="http://schemas.microsoft.com/office/powerpoint/2010/main" val="12718121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Personality Inventories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Minnesota Multiphasic Personality Inventory-2 (</a:t>
            </a:r>
            <a:r>
              <a:rPr lang="en-US" dirty="0" smtClean="0"/>
              <a:t>MMPI-2)</a:t>
            </a:r>
          </a:p>
          <a:p>
            <a:r>
              <a:rPr lang="en-US" dirty="0"/>
              <a:t>Minnesota Multiphasic Personality </a:t>
            </a:r>
            <a:r>
              <a:rPr lang="en-US" dirty="0" smtClean="0"/>
              <a:t>Inventory-Adolescent </a:t>
            </a:r>
            <a:r>
              <a:rPr lang="en-US" dirty="0"/>
              <a:t>(</a:t>
            </a:r>
            <a:r>
              <a:rPr lang="en-US" dirty="0" smtClean="0"/>
              <a:t>MMPI-A)</a:t>
            </a:r>
            <a:endParaRPr lang="en-US" dirty="0"/>
          </a:p>
          <a:p>
            <a:r>
              <a:rPr lang="en-US" dirty="0" err="1"/>
              <a:t>Millon</a:t>
            </a:r>
            <a:r>
              <a:rPr lang="en-US" dirty="0"/>
              <a:t> Clinical Multiaxial Inventory-III (</a:t>
            </a:r>
            <a:r>
              <a:rPr lang="en-US" dirty="0" smtClean="0"/>
              <a:t>MCMI-III)</a:t>
            </a:r>
          </a:p>
          <a:p>
            <a:r>
              <a:rPr lang="en-US" dirty="0" smtClean="0"/>
              <a:t>The above three: </a:t>
            </a:r>
          </a:p>
          <a:p>
            <a:pPr lvl="1"/>
            <a:r>
              <a:rPr lang="en-US" dirty="0" smtClean="0"/>
              <a:t>Give a </a:t>
            </a:r>
            <a:r>
              <a:rPr lang="en-US" dirty="0"/>
              <a:t>wide and deep picture of the persons personality, including insecurities, psychiatric symptomatology </a:t>
            </a:r>
            <a:r>
              <a:rPr lang="en-US" dirty="0" smtClean="0"/>
              <a:t>and interpersonal dynamics</a:t>
            </a:r>
          </a:p>
          <a:p>
            <a:pPr lvl="1"/>
            <a:r>
              <a:rPr lang="en-US" dirty="0" smtClean="0"/>
              <a:t>Built-in validity measures and hard to fool</a:t>
            </a:r>
          </a:p>
          <a:p>
            <a:r>
              <a:rPr lang="en-US" dirty="0" smtClean="0"/>
              <a:t>Child Behavior Checklist (CBCL or Achenbach)</a:t>
            </a:r>
          </a:p>
          <a:p>
            <a:r>
              <a:rPr lang="en-US" dirty="0" smtClean="0"/>
              <a:t>Behavioral Assessment System for Children (BASC)</a:t>
            </a:r>
            <a:endParaRPr lang="en-US" dirty="0"/>
          </a:p>
          <a:p>
            <a:pPr lvl="1"/>
            <a:r>
              <a:rPr lang="en-US" dirty="0" smtClean="0"/>
              <a:t>Above two focus on mood and behavioral issues in children</a:t>
            </a:r>
          </a:p>
          <a:p>
            <a:pPr lvl="1"/>
            <a:r>
              <a:rPr lang="en-US" dirty="0" smtClean="0"/>
              <a:t>Provide comparisons across multiple people completing them</a:t>
            </a:r>
          </a:p>
          <a:p>
            <a:pPr lvl="1"/>
            <a:endParaRPr lang="en-US" dirty="0" smtClean="0"/>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34248182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Disorder-specific inventories</a:t>
            </a:r>
            <a:endParaRPr lang="en-US" dirty="0"/>
          </a:p>
        </p:txBody>
      </p:sp>
      <p:sp>
        <p:nvSpPr>
          <p:cNvPr id="3" name="Content Placeholder 2"/>
          <p:cNvSpPr>
            <a:spLocks noGrp="1"/>
          </p:cNvSpPr>
          <p:nvPr>
            <p:ph idx="1"/>
          </p:nvPr>
        </p:nvSpPr>
        <p:spPr/>
        <p:txBody>
          <a:bodyPr/>
          <a:lstStyle/>
          <a:p>
            <a:r>
              <a:rPr lang="en-US" dirty="0" smtClean="0"/>
              <a:t>The good ones are empirically based and well researched</a:t>
            </a:r>
          </a:p>
          <a:p>
            <a:r>
              <a:rPr lang="en-US" u="sng" dirty="0" smtClean="0"/>
              <a:t>Rarely differentiates</a:t>
            </a:r>
            <a:r>
              <a:rPr lang="en-US" dirty="0" smtClean="0"/>
              <a:t> between the assumed cause and other potential reasons for the symptoms</a:t>
            </a:r>
          </a:p>
          <a:p>
            <a:r>
              <a:rPr lang="en-US" dirty="0" smtClean="0"/>
              <a:t>They are only appropriate to get an idea of concern’s severity </a:t>
            </a:r>
          </a:p>
          <a:p>
            <a:r>
              <a:rPr lang="en-US" dirty="0" smtClean="0"/>
              <a:t>They are </a:t>
            </a:r>
            <a:r>
              <a:rPr lang="en-US" u="sng" dirty="0" smtClean="0"/>
              <a:t>not</a:t>
            </a:r>
            <a:r>
              <a:rPr lang="en-US" dirty="0"/>
              <a:t> </a:t>
            </a:r>
            <a:r>
              <a:rPr lang="en-US" dirty="0" smtClean="0"/>
              <a:t>appropriate to be used for deciding what the issue is</a:t>
            </a:r>
          </a:p>
          <a:p>
            <a:r>
              <a:rPr lang="en-US" dirty="0" smtClean="0"/>
              <a:t>Example:</a:t>
            </a:r>
          </a:p>
          <a:p>
            <a:pPr lvl="1"/>
            <a:r>
              <a:rPr lang="en-US" dirty="0" smtClean="0"/>
              <a:t>If a girl has really high anxiety, then an ADHD inventory will most likely find high levels of ADHD without the girl having ADHD</a:t>
            </a:r>
          </a:p>
          <a:p>
            <a:endParaRPr lang="en-US" dirty="0"/>
          </a:p>
        </p:txBody>
      </p:sp>
    </p:spTree>
    <p:extLst>
      <p:ext uri="{BB962C8B-B14F-4D97-AF65-F5344CB8AC3E}">
        <p14:creationId xmlns:p14="http://schemas.microsoft.com/office/powerpoint/2010/main" val="1610029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Common Disorder-Specific Rating Scales</a:t>
            </a:r>
            <a:endParaRPr lang="en-US" dirty="0"/>
          </a:p>
        </p:txBody>
      </p:sp>
      <p:sp>
        <p:nvSpPr>
          <p:cNvPr id="3" name="Content Placeholder 2"/>
          <p:cNvSpPr>
            <a:spLocks noGrp="1"/>
          </p:cNvSpPr>
          <p:nvPr>
            <p:ph idx="1"/>
          </p:nvPr>
        </p:nvSpPr>
        <p:spPr/>
        <p:txBody>
          <a:bodyPr/>
          <a:lstStyle/>
          <a:p>
            <a:r>
              <a:rPr lang="en-US" dirty="0" smtClean="0"/>
              <a:t>Connor’s Rating Scale</a:t>
            </a:r>
          </a:p>
          <a:p>
            <a:r>
              <a:rPr lang="en-US" dirty="0" smtClean="0"/>
              <a:t>Beck Depression Inventory (BDI)</a:t>
            </a:r>
          </a:p>
          <a:p>
            <a:r>
              <a:rPr lang="en-US" dirty="0" smtClean="0"/>
              <a:t>Beck Anxiety Inventory (BAI)</a:t>
            </a:r>
          </a:p>
          <a:p>
            <a:r>
              <a:rPr lang="en-US" dirty="0" smtClean="0"/>
              <a:t>UCLA PTSD Index (UCLA)</a:t>
            </a:r>
          </a:p>
          <a:p>
            <a:pPr marL="0" indent="0">
              <a:buNone/>
            </a:pPr>
            <a:endParaRPr lang="en-US" dirty="0"/>
          </a:p>
        </p:txBody>
      </p:sp>
    </p:spTree>
    <p:extLst>
      <p:ext uri="{BB962C8B-B14F-4D97-AF65-F5344CB8AC3E}">
        <p14:creationId xmlns:p14="http://schemas.microsoft.com/office/powerpoint/2010/main" val="41070253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Projective Testing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right or wrong answer</a:t>
            </a:r>
          </a:p>
          <a:p>
            <a:r>
              <a:rPr lang="en-US" dirty="0"/>
              <a:t>Open questions or requests</a:t>
            </a:r>
          </a:p>
          <a:p>
            <a:pPr lvl="1"/>
            <a:r>
              <a:rPr lang="en-US" dirty="0"/>
              <a:t>“What do you see in this picture?”</a:t>
            </a:r>
          </a:p>
          <a:p>
            <a:pPr lvl="1"/>
            <a:r>
              <a:rPr lang="en-US" dirty="0"/>
              <a:t>Can you draw your family for me?</a:t>
            </a:r>
          </a:p>
          <a:p>
            <a:r>
              <a:rPr lang="en-US" dirty="0" smtClean="0"/>
              <a:t>Looks at trends across responses more than individual responses</a:t>
            </a:r>
          </a:p>
          <a:p>
            <a:r>
              <a:rPr lang="en-US" dirty="0" smtClean="0"/>
              <a:t>Should never be the sole basis for any conclusions</a:t>
            </a:r>
          </a:p>
          <a:p>
            <a:r>
              <a:rPr lang="en-US" dirty="0" smtClean="0"/>
              <a:t>Great for getting a sense of what ways a person processes and thinks</a:t>
            </a:r>
          </a:p>
          <a:p>
            <a:r>
              <a:rPr lang="en-US" dirty="0" smtClean="0"/>
              <a:t>Provides hypotheses to explore with further interview or testing</a:t>
            </a:r>
          </a:p>
          <a:p>
            <a:r>
              <a:rPr lang="en-US" dirty="0" smtClean="0"/>
              <a:t>Can provide specific illustrations of what has been more robustly identified by other tests</a:t>
            </a:r>
          </a:p>
          <a:p>
            <a:r>
              <a:rPr lang="en-US" dirty="0" smtClean="0"/>
              <a:t>Good at detecting psychosis that the person is keeping hidden</a:t>
            </a:r>
          </a:p>
          <a:p>
            <a:endParaRPr lang="en-US" dirty="0"/>
          </a:p>
        </p:txBody>
      </p:sp>
    </p:spTree>
    <p:extLst>
      <p:ext uri="{BB962C8B-B14F-4D97-AF65-F5344CB8AC3E}">
        <p14:creationId xmlns:p14="http://schemas.microsoft.com/office/powerpoint/2010/main" val="15339557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Common Projective Tests</a:t>
            </a:r>
            <a:endParaRPr lang="en-US" dirty="0"/>
          </a:p>
        </p:txBody>
      </p:sp>
      <p:sp>
        <p:nvSpPr>
          <p:cNvPr id="3" name="Content Placeholder 2"/>
          <p:cNvSpPr>
            <a:spLocks noGrp="1"/>
          </p:cNvSpPr>
          <p:nvPr>
            <p:ph idx="1"/>
          </p:nvPr>
        </p:nvSpPr>
        <p:spPr/>
        <p:txBody>
          <a:bodyPr/>
          <a:lstStyle/>
          <a:p>
            <a:r>
              <a:rPr lang="en-US" dirty="0" smtClean="0"/>
              <a:t>Draw a person/family/tree</a:t>
            </a:r>
          </a:p>
          <a:p>
            <a:r>
              <a:rPr lang="en-US" dirty="0" smtClean="0"/>
              <a:t>Incomplete Sentences</a:t>
            </a:r>
          </a:p>
          <a:p>
            <a:r>
              <a:rPr lang="en-US" dirty="0" smtClean="0"/>
              <a:t>Thematic Apperception Test</a:t>
            </a:r>
          </a:p>
          <a:p>
            <a:r>
              <a:rPr lang="en-US" dirty="0" smtClean="0"/>
              <a:t>Roberts Apperception Test</a:t>
            </a:r>
          </a:p>
          <a:p>
            <a:r>
              <a:rPr lang="en-US" dirty="0" smtClean="0"/>
              <a:t>Rorschach </a:t>
            </a:r>
          </a:p>
          <a:p>
            <a:pPr lvl="1"/>
            <a:r>
              <a:rPr lang="en-US" dirty="0" smtClean="0"/>
              <a:t>If it says that uses </a:t>
            </a:r>
            <a:r>
              <a:rPr lang="en-US" dirty="0" err="1" smtClean="0"/>
              <a:t>Exner</a:t>
            </a:r>
            <a:r>
              <a:rPr lang="en-US" dirty="0" smtClean="0"/>
              <a:t>, then based on norms and data</a:t>
            </a:r>
          </a:p>
          <a:p>
            <a:pPr lvl="1"/>
            <a:r>
              <a:rPr lang="en-US" dirty="0" smtClean="0"/>
              <a:t>If not, it is based on clinician interpretation</a:t>
            </a:r>
          </a:p>
          <a:p>
            <a:pPr marL="0" indent="0">
              <a:buNone/>
            </a:pPr>
            <a:endParaRPr lang="en-US" dirty="0" smtClean="0"/>
          </a:p>
        </p:txBody>
      </p:sp>
    </p:spTree>
    <p:extLst>
      <p:ext uri="{BB962C8B-B14F-4D97-AF65-F5344CB8AC3E}">
        <p14:creationId xmlns:p14="http://schemas.microsoft.com/office/powerpoint/2010/main" val="24082721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Jargon</a:t>
            </a:r>
            <a:endParaRPr lang="en-US" dirty="0"/>
          </a:p>
        </p:txBody>
      </p:sp>
      <p:sp>
        <p:nvSpPr>
          <p:cNvPr id="3" name="Content Placeholder 2"/>
          <p:cNvSpPr>
            <a:spLocks noGrp="1"/>
          </p:cNvSpPr>
          <p:nvPr>
            <p:ph idx="1"/>
          </p:nvPr>
        </p:nvSpPr>
        <p:spPr/>
        <p:txBody>
          <a:bodyPr>
            <a:normAutofit/>
          </a:bodyPr>
          <a:lstStyle/>
          <a:p>
            <a:r>
              <a:rPr lang="en-US" dirty="0" smtClean="0"/>
              <a:t>Client “denied” – this just means that the client said “no” to something they were asked. It does </a:t>
            </a:r>
            <a:r>
              <a:rPr lang="en-US" u="sng" dirty="0" smtClean="0"/>
              <a:t>not</a:t>
            </a:r>
            <a:r>
              <a:rPr lang="en-US" dirty="0" smtClean="0"/>
              <a:t> imply that the client was hiding something </a:t>
            </a:r>
          </a:p>
          <a:p>
            <a:r>
              <a:rPr lang="en-US" dirty="0" smtClean="0"/>
              <a:t>R/O or Rule Out </a:t>
            </a:r>
          </a:p>
          <a:p>
            <a:pPr lvl="1"/>
            <a:r>
              <a:rPr lang="en-US" dirty="0" smtClean="0"/>
              <a:t>If before a diagnosis in a list of diagnoses: “The following diagnosis may fit, but it could not be confirmed or ruled out at this time”</a:t>
            </a:r>
          </a:p>
          <a:p>
            <a:pPr lvl="1"/>
            <a:r>
              <a:rPr lang="en-US" dirty="0" smtClean="0"/>
              <a:t>Otherwise, it expresses the intent or request to double-check whether or not it is there</a:t>
            </a:r>
          </a:p>
        </p:txBody>
      </p:sp>
    </p:spTree>
    <p:extLst>
      <p:ext uri="{BB962C8B-B14F-4D97-AF65-F5344CB8AC3E}">
        <p14:creationId xmlns:p14="http://schemas.microsoft.com/office/powerpoint/2010/main" val="43834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Referring</a:t>
            </a:r>
            <a:endParaRPr lang="en-US" dirty="0"/>
          </a:p>
        </p:txBody>
      </p:sp>
      <p:sp>
        <p:nvSpPr>
          <p:cNvPr id="5" name="Content Placeholder 4"/>
          <p:cNvSpPr>
            <a:spLocks noGrp="1"/>
          </p:cNvSpPr>
          <p:nvPr>
            <p:ph idx="1"/>
          </p:nvPr>
        </p:nvSpPr>
        <p:spPr/>
        <p:txBody>
          <a:bodyPr>
            <a:normAutofit lnSpcReduction="10000"/>
          </a:bodyPr>
          <a:lstStyle/>
          <a:p>
            <a:r>
              <a:rPr lang="en-US" dirty="0" smtClean="0"/>
              <a:t>Don’t rely on verbally passing on the referral question – provide a referral letter in addition </a:t>
            </a:r>
          </a:p>
          <a:p>
            <a:r>
              <a:rPr lang="en-US" dirty="0" smtClean="0"/>
              <a:t>Provide the context – what are the circumstance leading to the referral</a:t>
            </a:r>
          </a:p>
          <a:p>
            <a:r>
              <a:rPr lang="en-US" dirty="0" smtClean="0"/>
              <a:t>Make sure the assessor knows of any time constraints </a:t>
            </a:r>
          </a:p>
          <a:p>
            <a:pPr lvl="1"/>
            <a:r>
              <a:rPr lang="en-US" dirty="0" smtClean="0"/>
              <a:t>E.g., report needed before school starts or a court date</a:t>
            </a:r>
          </a:p>
          <a:p>
            <a:r>
              <a:rPr lang="en-US" dirty="0" smtClean="0"/>
              <a:t>Tell the assessor what you hope to use the assessment results for</a:t>
            </a:r>
          </a:p>
          <a:p>
            <a:pPr lvl="1"/>
            <a:r>
              <a:rPr lang="en-US" dirty="0" smtClean="0"/>
              <a:t>The assessor may help identify other assessment needs</a:t>
            </a:r>
          </a:p>
          <a:p>
            <a:pPr lvl="1"/>
            <a:r>
              <a:rPr lang="en-US" dirty="0" smtClean="0"/>
              <a:t>It often allows the assessor to recognize it if you are asking for the wrong kind of testing, or asking the wrong professional</a:t>
            </a:r>
          </a:p>
          <a:p>
            <a:pPr lvl="1"/>
            <a:r>
              <a:rPr lang="en-US" dirty="0" smtClean="0"/>
              <a:t>When getting consent for the assessment, the assessor is required to disclose the purpose of the assessment</a:t>
            </a:r>
            <a:endParaRPr lang="en-US" dirty="0"/>
          </a:p>
        </p:txBody>
      </p:sp>
    </p:spTree>
    <p:extLst>
      <p:ext uri="{BB962C8B-B14F-4D97-AF65-F5344CB8AC3E}">
        <p14:creationId xmlns:p14="http://schemas.microsoft.com/office/powerpoint/2010/main" val="28245076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Jargon Continued</a:t>
            </a:r>
            <a:endParaRPr lang="en-US" dirty="0"/>
          </a:p>
        </p:txBody>
      </p:sp>
      <p:sp>
        <p:nvSpPr>
          <p:cNvPr id="3" name="Content Placeholder 2"/>
          <p:cNvSpPr>
            <a:spLocks noGrp="1"/>
          </p:cNvSpPr>
          <p:nvPr>
            <p:ph idx="1"/>
          </p:nvPr>
        </p:nvSpPr>
        <p:spPr/>
        <p:txBody>
          <a:bodyPr/>
          <a:lstStyle/>
          <a:p>
            <a:r>
              <a:rPr lang="en-US" dirty="0"/>
              <a:t>X “secondary to” Y – X is there, but is there because of Y. </a:t>
            </a:r>
            <a:endParaRPr lang="en-US" dirty="0" smtClean="0"/>
          </a:p>
          <a:p>
            <a:pPr lvl="1"/>
            <a:r>
              <a:rPr lang="en-US" dirty="0" smtClean="0"/>
              <a:t>Example</a:t>
            </a:r>
            <a:r>
              <a:rPr lang="en-US" dirty="0"/>
              <a:t>: </a:t>
            </a:r>
            <a:r>
              <a:rPr lang="en-US" dirty="0" smtClean="0"/>
              <a:t>Clark </a:t>
            </a:r>
            <a:r>
              <a:rPr lang="en-US" dirty="0"/>
              <a:t>has significant ADHD symptomatology secondary to Autism (e.g., </a:t>
            </a:r>
            <a:r>
              <a:rPr lang="en-US" dirty="0" smtClean="0"/>
              <a:t>Clark </a:t>
            </a:r>
            <a:r>
              <a:rPr lang="en-US" dirty="0"/>
              <a:t>was not so unlucky to randomly be born with both, but was born with Autism, which also brought with it attention difficulties)</a:t>
            </a:r>
          </a:p>
          <a:p>
            <a:r>
              <a:rPr lang="en-US" dirty="0"/>
              <a:t>By history </a:t>
            </a:r>
          </a:p>
          <a:p>
            <a:pPr lvl="1"/>
            <a:r>
              <a:rPr lang="en-US" dirty="0"/>
              <a:t>Added after a diagnosis (e.g., Bipolar I Disorder, by history) </a:t>
            </a:r>
          </a:p>
          <a:p>
            <a:pPr lvl="1"/>
            <a:r>
              <a:rPr lang="en-US" dirty="0"/>
              <a:t>Means that it was diagnosed by a previous clinician </a:t>
            </a:r>
          </a:p>
          <a:p>
            <a:pPr lvl="1"/>
            <a:r>
              <a:rPr lang="en-US" dirty="0"/>
              <a:t>The present clinician trusts this diagnosis, without having personally established that the criteria for it have been </a:t>
            </a:r>
            <a:r>
              <a:rPr lang="en-US" dirty="0" smtClean="0"/>
              <a:t>met</a:t>
            </a:r>
            <a:endParaRPr lang="en-US" dirty="0"/>
          </a:p>
        </p:txBody>
      </p:sp>
    </p:spTree>
    <p:extLst>
      <p:ext uri="{BB962C8B-B14F-4D97-AF65-F5344CB8AC3E}">
        <p14:creationId xmlns:p14="http://schemas.microsoft.com/office/powerpoint/2010/main" val="3041858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Common Mistakes</a:t>
            </a:r>
            <a:endParaRPr lang="en-US" dirty="0"/>
          </a:p>
        </p:txBody>
      </p:sp>
      <p:sp>
        <p:nvSpPr>
          <p:cNvPr id="5" name="Subtitle 4"/>
          <p:cNvSpPr>
            <a:spLocks noGrp="1"/>
          </p:cNvSpPr>
          <p:nvPr>
            <p:ph type="subTitle" idx="1"/>
          </p:nvPr>
        </p:nvSpPr>
        <p:spPr/>
        <p:txBody>
          <a:bodyPr/>
          <a:lstStyle/>
          <a:p>
            <a:r>
              <a:rPr lang="en-US" dirty="0" smtClean="0"/>
              <a:t>Uncommon among well-trained psychologists</a:t>
            </a:r>
            <a:endParaRPr lang="en-US" dirty="0"/>
          </a:p>
        </p:txBody>
      </p:sp>
    </p:spTree>
    <p:extLst>
      <p:ext uri="{BB962C8B-B14F-4D97-AF65-F5344CB8AC3E}">
        <p14:creationId xmlns:p14="http://schemas.microsoft.com/office/powerpoint/2010/main" val="7704519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because a diagnosis was provided does not mean it was thorough</a:t>
            </a:r>
            <a:endParaRPr lang="en-US" dirty="0"/>
          </a:p>
        </p:txBody>
      </p:sp>
      <p:sp>
        <p:nvSpPr>
          <p:cNvPr id="3" name="Content Placeholder 2"/>
          <p:cNvSpPr>
            <a:spLocks noGrp="1"/>
          </p:cNvSpPr>
          <p:nvPr>
            <p:ph idx="1"/>
          </p:nvPr>
        </p:nvSpPr>
        <p:spPr/>
        <p:txBody>
          <a:bodyPr/>
          <a:lstStyle/>
          <a:p>
            <a:r>
              <a:rPr lang="en-US" dirty="0" smtClean="0"/>
              <a:t>If you specifically and clearly point out that a thorough diagnosis is needed, then you should be getting that</a:t>
            </a:r>
          </a:p>
          <a:p>
            <a:r>
              <a:rPr lang="en-US" dirty="0" smtClean="0"/>
              <a:t>If the referral was about something else (e.g., cognitive assessment):</a:t>
            </a:r>
          </a:p>
          <a:p>
            <a:pPr lvl="1"/>
            <a:r>
              <a:rPr lang="en-US" dirty="0" smtClean="0"/>
              <a:t>The diagnosis is likely to be an afterthought</a:t>
            </a:r>
          </a:p>
          <a:p>
            <a:pPr lvl="1"/>
            <a:r>
              <a:rPr lang="en-US" dirty="0" smtClean="0"/>
              <a:t>Might only provide the diagnoses directly relevant to the referral question (e.g., learning disorder or dementia) even if other mental health issues are present</a:t>
            </a:r>
            <a:endParaRPr lang="en-US" dirty="0"/>
          </a:p>
        </p:txBody>
      </p:sp>
    </p:spTree>
    <p:extLst>
      <p:ext uri="{BB962C8B-B14F-4D97-AF65-F5344CB8AC3E}">
        <p14:creationId xmlns:p14="http://schemas.microsoft.com/office/powerpoint/2010/main" val="3554868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accumulation</a:t>
            </a:r>
            <a:endParaRPr lang="en-US" dirty="0"/>
          </a:p>
        </p:txBody>
      </p:sp>
      <p:sp>
        <p:nvSpPr>
          <p:cNvPr id="3" name="Content Placeholder 2"/>
          <p:cNvSpPr>
            <a:spLocks noGrp="1"/>
          </p:cNvSpPr>
          <p:nvPr>
            <p:ph idx="1"/>
          </p:nvPr>
        </p:nvSpPr>
        <p:spPr/>
        <p:txBody>
          <a:bodyPr>
            <a:normAutofit/>
          </a:bodyPr>
          <a:lstStyle/>
          <a:p>
            <a:r>
              <a:rPr lang="en-US" dirty="0" smtClean="0"/>
              <a:t>A mental health diagnosis is usually meant to </a:t>
            </a:r>
            <a:r>
              <a:rPr lang="en-US" u="sng" dirty="0" smtClean="0"/>
              <a:t>replace</a:t>
            </a:r>
            <a:r>
              <a:rPr lang="en-US" dirty="0" smtClean="0"/>
              <a:t> previous diagnoses </a:t>
            </a:r>
          </a:p>
          <a:p>
            <a:r>
              <a:rPr lang="en-US" dirty="0" smtClean="0"/>
              <a:t>Assessors are often poor at making this clear</a:t>
            </a:r>
          </a:p>
          <a:p>
            <a:r>
              <a:rPr lang="en-US" dirty="0" smtClean="0"/>
              <a:t>Instead, clients and their supports tend to just add diagnoses</a:t>
            </a:r>
          </a:p>
          <a:p>
            <a:r>
              <a:rPr lang="en-US" dirty="0" smtClean="0"/>
              <a:t>Example: Kara was diagnosed with Attention-Deficit/Hyperactivity Disorder at 10. Soon, her therapist recognized that focusing problems were due to anxiety, and she diagnosed Generalized Anxiety Disorder. Later, Kara opens up about her parents dying in an inferno while she narrowly escaped</a:t>
            </a:r>
            <a:r>
              <a:rPr lang="en-US" dirty="0"/>
              <a:t>,</a:t>
            </a:r>
            <a:r>
              <a:rPr lang="en-US" dirty="0" smtClean="0"/>
              <a:t> </a:t>
            </a:r>
            <a:r>
              <a:rPr lang="en-US" dirty="0"/>
              <a:t>h</a:t>
            </a:r>
            <a:r>
              <a:rPr lang="en-US" dirty="0" smtClean="0"/>
              <a:t>er foster-sister jealously tormenting her, and the foster-parents severely restricting her activities. Her only living relative (Clark) was missing. The therapist realized that Kara’s anxiety is specific to triggers relating to her trauma, and she was diagnosed with PTSD. Kara has a diagnosis of only PTSD - not ADHD/GAD/PTSD.</a:t>
            </a:r>
            <a:endParaRPr lang="en-US" dirty="0"/>
          </a:p>
        </p:txBody>
      </p:sp>
    </p:spTree>
    <p:extLst>
      <p:ext uri="{BB962C8B-B14F-4D97-AF65-F5344CB8AC3E}">
        <p14:creationId xmlns:p14="http://schemas.microsoft.com/office/powerpoint/2010/main" val="9065614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 “…and the kitchen sink”</a:t>
            </a:r>
            <a:endParaRPr lang="en-US" dirty="0"/>
          </a:p>
        </p:txBody>
      </p:sp>
      <p:sp>
        <p:nvSpPr>
          <p:cNvPr id="3" name="Content Placeholder 2"/>
          <p:cNvSpPr>
            <a:spLocks noGrp="1"/>
          </p:cNvSpPr>
          <p:nvPr>
            <p:ph idx="1"/>
          </p:nvPr>
        </p:nvSpPr>
        <p:spPr/>
        <p:txBody>
          <a:bodyPr/>
          <a:lstStyle/>
          <a:p>
            <a:r>
              <a:rPr lang="en-US" dirty="0" smtClean="0"/>
              <a:t>Occam’s Razor applies</a:t>
            </a:r>
          </a:p>
          <a:p>
            <a:r>
              <a:rPr lang="en-US" dirty="0" smtClean="0"/>
              <a:t>A clinician should give the fewest diagnoses necessary to capture the client’s difficulties</a:t>
            </a:r>
          </a:p>
          <a:p>
            <a:r>
              <a:rPr lang="en-US" dirty="0" smtClean="0"/>
              <a:t>Many mental health professionals give a list of </a:t>
            </a:r>
            <a:r>
              <a:rPr lang="en-US" u="sng" dirty="0" smtClean="0"/>
              <a:t>all</a:t>
            </a:r>
            <a:r>
              <a:rPr lang="en-US" dirty="0" smtClean="0"/>
              <a:t> the diagnoses the client meets the criteria for </a:t>
            </a:r>
          </a:p>
          <a:p>
            <a:endParaRPr lang="en-US" dirty="0" smtClean="0"/>
          </a:p>
        </p:txBody>
      </p:sp>
    </p:spTree>
    <p:extLst>
      <p:ext uri="{BB962C8B-B14F-4D97-AF65-F5344CB8AC3E}">
        <p14:creationId xmlns:p14="http://schemas.microsoft.com/office/powerpoint/2010/main" val="25015161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looking for alternate explanations</a:t>
            </a:r>
            <a:endParaRPr lang="en-US" dirty="0"/>
          </a:p>
        </p:txBody>
      </p:sp>
      <p:sp>
        <p:nvSpPr>
          <p:cNvPr id="3" name="Content Placeholder 2"/>
          <p:cNvSpPr>
            <a:spLocks noGrp="1"/>
          </p:cNvSpPr>
          <p:nvPr>
            <p:ph idx="1"/>
          </p:nvPr>
        </p:nvSpPr>
        <p:spPr/>
        <p:txBody>
          <a:bodyPr/>
          <a:lstStyle/>
          <a:p>
            <a:r>
              <a:rPr lang="en-US" dirty="0" smtClean="0"/>
              <a:t>This is most commonly a problem in a brief assessment</a:t>
            </a:r>
          </a:p>
          <a:p>
            <a:r>
              <a:rPr lang="en-US" dirty="0" smtClean="0"/>
              <a:t>This is rarely a problem if conducted by a psychologist</a:t>
            </a:r>
          </a:p>
          <a:p>
            <a:r>
              <a:rPr lang="en-US" dirty="0" smtClean="0"/>
              <a:t>Almost all diagnoses include a criteria of “not better explained by…”</a:t>
            </a:r>
          </a:p>
          <a:p>
            <a:r>
              <a:rPr lang="en-US" dirty="0" smtClean="0"/>
              <a:t>Diagnosis-specific rating scales worsen this</a:t>
            </a:r>
          </a:p>
          <a:p>
            <a:endParaRPr lang="en-US" dirty="0" smtClean="0"/>
          </a:p>
        </p:txBody>
      </p:sp>
    </p:spTree>
    <p:extLst>
      <p:ext uri="{BB962C8B-B14F-4D97-AF65-F5344CB8AC3E}">
        <p14:creationId xmlns:p14="http://schemas.microsoft.com/office/powerpoint/2010/main" val="588530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Forgetting about functional impairment</a:t>
            </a:r>
            <a:endParaRPr lang="en-US" dirty="0"/>
          </a:p>
        </p:txBody>
      </p:sp>
      <p:sp>
        <p:nvSpPr>
          <p:cNvPr id="3" name="Content Placeholder 2"/>
          <p:cNvSpPr>
            <a:spLocks noGrp="1"/>
          </p:cNvSpPr>
          <p:nvPr>
            <p:ph idx="1"/>
          </p:nvPr>
        </p:nvSpPr>
        <p:spPr/>
        <p:txBody>
          <a:bodyPr/>
          <a:lstStyle/>
          <a:p>
            <a:r>
              <a:rPr lang="en-US" dirty="0" smtClean="0"/>
              <a:t>One of the criteria for almost all diagnoses is:</a:t>
            </a:r>
          </a:p>
          <a:p>
            <a:pPr marL="0" indent="0">
              <a:buNone/>
            </a:pPr>
            <a:r>
              <a:rPr lang="en-US" dirty="0" smtClean="0"/>
              <a:t>“…causes marked distress in the individual or impairment in occupational, interpersonal or other important area of functioning”</a:t>
            </a:r>
            <a:endParaRPr lang="en-US" dirty="0"/>
          </a:p>
        </p:txBody>
      </p:sp>
    </p:spTree>
    <p:extLst>
      <p:ext uri="{BB962C8B-B14F-4D97-AF65-F5344CB8AC3E}">
        <p14:creationId xmlns:p14="http://schemas.microsoft.com/office/powerpoint/2010/main" val="29066925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Misuse of Assessment Printouts</a:t>
            </a:r>
            <a:endParaRPr lang="en-US" dirty="0"/>
          </a:p>
        </p:txBody>
      </p:sp>
      <p:sp>
        <p:nvSpPr>
          <p:cNvPr id="3" name="Content Placeholder 2"/>
          <p:cNvSpPr>
            <a:spLocks noGrp="1"/>
          </p:cNvSpPr>
          <p:nvPr>
            <p:ph idx="1"/>
          </p:nvPr>
        </p:nvSpPr>
        <p:spPr/>
        <p:txBody>
          <a:bodyPr>
            <a:normAutofit/>
          </a:bodyPr>
          <a:lstStyle/>
          <a:p>
            <a:r>
              <a:rPr lang="en-US" dirty="0" smtClean="0"/>
              <a:t>Some assessment tools will provide a computer printout (e.g., CBCL) and even computer generated interpretations (e.g., MMPI-2, MMPI-A)</a:t>
            </a:r>
          </a:p>
          <a:p>
            <a:r>
              <a:rPr lang="en-US" dirty="0"/>
              <a:t>Special circumstances can greatly distort the computer generated results </a:t>
            </a:r>
          </a:p>
          <a:p>
            <a:r>
              <a:rPr lang="en-US" dirty="0" smtClean="0"/>
              <a:t>These printouts </a:t>
            </a:r>
            <a:r>
              <a:rPr lang="en-US" u="sng" dirty="0" smtClean="0"/>
              <a:t>must</a:t>
            </a:r>
            <a:r>
              <a:rPr lang="en-US" dirty="0" smtClean="0"/>
              <a:t> be interpreted by a mental health worker who knows the case and has specific and thorough training in assessments (e.g., psychologist, school psychologist, or masters level psychometricians – it is very rare for a psychiatrist to have the appropriate training)</a:t>
            </a:r>
          </a:p>
          <a:p>
            <a:r>
              <a:rPr lang="en-US" dirty="0" smtClean="0"/>
              <a:t>The printout should usually not be released, just the report generated by the clinician. If the printout is released, it has to be released with the report. The exception is when released to another clinician with appropriate training and knowledge of the case</a:t>
            </a:r>
          </a:p>
          <a:p>
            <a:endParaRPr lang="en-US" dirty="0" smtClean="0"/>
          </a:p>
          <a:p>
            <a:endParaRPr lang="en-US" dirty="0"/>
          </a:p>
        </p:txBody>
      </p:sp>
    </p:spTree>
    <p:extLst>
      <p:ext uri="{BB962C8B-B14F-4D97-AF65-F5344CB8AC3E}">
        <p14:creationId xmlns:p14="http://schemas.microsoft.com/office/powerpoint/2010/main" val="9001344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8800" dirty="0" smtClean="0"/>
              <a:t>Questions?</a:t>
            </a:r>
            <a:endParaRPr lang="en-US" sz="8800" dirty="0"/>
          </a:p>
        </p:txBody>
      </p:sp>
    </p:spTree>
    <p:extLst>
      <p:ext uri="{BB962C8B-B14F-4D97-AF65-F5344CB8AC3E}">
        <p14:creationId xmlns:p14="http://schemas.microsoft.com/office/powerpoint/2010/main" val="23121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speed the process and enhance the 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Call ahead of time to ask if they do the requested kind of assessment and check what the timeline would be </a:t>
            </a:r>
          </a:p>
          <a:p>
            <a:r>
              <a:rPr lang="en-US" dirty="0" smtClean="0"/>
              <a:t>Get releases of information as soon as having scheduled the appointment</a:t>
            </a:r>
          </a:p>
          <a:p>
            <a:r>
              <a:rPr lang="en-US" dirty="0" smtClean="0"/>
              <a:t>Contact information sources and have them send relevant information</a:t>
            </a:r>
          </a:p>
          <a:p>
            <a:pPr lvl="1"/>
            <a:r>
              <a:rPr lang="en-US" dirty="0" smtClean="0"/>
              <a:t>Most facilities will (and should) only send their own documents and not forward  documents received from other sources</a:t>
            </a:r>
            <a:endParaRPr lang="en-US" dirty="0"/>
          </a:p>
          <a:p>
            <a:r>
              <a:rPr lang="en-US" dirty="0" smtClean="0"/>
              <a:t>DCP only does the following assessments:</a:t>
            </a:r>
          </a:p>
          <a:p>
            <a:pPr lvl="1"/>
            <a:r>
              <a:rPr lang="en-US" dirty="0" smtClean="0"/>
              <a:t>Juvenile fire behavior risk assessments (as part of the Youth Fire Intervention Program)</a:t>
            </a:r>
          </a:p>
          <a:p>
            <a:pPr lvl="1"/>
            <a:r>
              <a:rPr lang="en-US" dirty="0" smtClean="0"/>
              <a:t>Any assessments ordered by Court</a:t>
            </a:r>
          </a:p>
          <a:p>
            <a:pPr lvl="1"/>
            <a:r>
              <a:rPr lang="en-US" dirty="0" smtClean="0"/>
              <a:t>Assessments on existing clients as a part of out treatment of the client</a:t>
            </a:r>
            <a:endParaRPr lang="en-US" dirty="0"/>
          </a:p>
        </p:txBody>
      </p:sp>
    </p:spTree>
    <p:extLst>
      <p:ext uri="{BB962C8B-B14F-4D97-AF65-F5344CB8AC3E}">
        <p14:creationId xmlns:p14="http://schemas.microsoft.com/office/powerpoint/2010/main" val="151695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a:t>
            </a:r>
            <a:endParaRPr lang="en-US" dirty="0"/>
          </a:p>
        </p:txBody>
      </p:sp>
      <p:sp>
        <p:nvSpPr>
          <p:cNvPr id="3" name="Content Placeholder 2"/>
          <p:cNvSpPr>
            <a:spLocks noGrp="1"/>
          </p:cNvSpPr>
          <p:nvPr>
            <p:ph idx="1"/>
          </p:nvPr>
        </p:nvSpPr>
        <p:spPr/>
        <p:txBody>
          <a:bodyPr>
            <a:normAutofit/>
          </a:bodyPr>
          <a:lstStyle/>
          <a:p>
            <a:r>
              <a:rPr lang="en-US" dirty="0" smtClean="0"/>
              <a:t>Unless a court ordered assessment, consent is needed</a:t>
            </a:r>
          </a:p>
          <a:p>
            <a:r>
              <a:rPr lang="en-US" dirty="0" smtClean="0"/>
              <a:t>If has a guardian, consent can only be given by that guardian, or someone </a:t>
            </a:r>
            <a:r>
              <a:rPr lang="en-US" u="sng" dirty="0" smtClean="0"/>
              <a:t>specifically designated</a:t>
            </a:r>
            <a:r>
              <a:rPr lang="en-US" dirty="0" smtClean="0"/>
              <a:t> by Court to have that right</a:t>
            </a:r>
          </a:p>
          <a:p>
            <a:r>
              <a:rPr lang="en-US" dirty="0" smtClean="0"/>
              <a:t>Placement of the child </a:t>
            </a:r>
            <a:r>
              <a:rPr lang="en-US" u="sng" dirty="0" smtClean="0"/>
              <a:t>does not</a:t>
            </a:r>
            <a:r>
              <a:rPr lang="en-US" dirty="0" smtClean="0"/>
              <a:t> give the right to consent on client’s behalf</a:t>
            </a:r>
          </a:p>
          <a:p>
            <a:pPr lvl="1"/>
            <a:r>
              <a:rPr lang="en-US" dirty="0" smtClean="0"/>
              <a:t>Many clinics violate this (for both assessment and therapy)</a:t>
            </a:r>
          </a:p>
          <a:p>
            <a:r>
              <a:rPr lang="en-US" dirty="0" smtClean="0"/>
              <a:t>The consent has to be an “informed consent.” The clinician needs to have </a:t>
            </a:r>
            <a:r>
              <a:rPr lang="en-US" u="sng" dirty="0" smtClean="0"/>
              <a:t>a conversation</a:t>
            </a:r>
            <a:r>
              <a:rPr lang="en-US" dirty="0" smtClean="0"/>
              <a:t> with the person about client rights and about what the assessment will include. </a:t>
            </a:r>
          </a:p>
          <a:p>
            <a:r>
              <a:rPr lang="en-US" dirty="0" smtClean="0"/>
              <a:t>A consent to therapy does not mean that a consent has been given for psychological assessment and vice versa </a:t>
            </a:r>
            <a:endParaRPr lang="en-US" dirty="0"/>
          </a:p>
        </p:txBody>
      </p:sp>
    </p:spTree>
    <p:extLst>
      <p:ext uri="{BB962C8B-B14F-4D97-AF65-F5344CB8AC3E}">
        <p14:creationId xmlns:p14="http://schemas.microsoft.com/office/powerpoint/2010/main" val="1158284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Court Ordered vs. </a:t>
            </a:r>
            <a:r>
              <a:rPr lang="en-US" dirty="0" smtClean="0"/>
              <a:t>Voluntary/Referred</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556822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20763</TotalTime>
  <Words>5732</Words>
  <Application>Microsoft Office PowerPoint</Application>
  <PresentationFormat>Widescreen</PresentationFormat>
  <Paragraphs>439</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Century Gothic</vt:lpstr>
      <vt:lpstr>Wingdings 3</vt:lpstr>
      <vt:lpstr>Wisp</vt:lpstr>
      <vt:lpstr>Understanding Psychological Assessments</vt:lpstr>
      <vt:lpstr>Presentation Plan</vt:lpstr>
      <vt:lpstr>Please Note</vt:lpstr>
      <vt:lpstr>Please Note</vt:lpstr>
      <vt:lpstr>If you are going to refer for a psychological assessment, also consider assessment for</vt:lpstr>
      <vt:lpstr>Referring</vt:lpstr>
      <vt:lpstr>How speed the process and enhance the results</vt:lpstr>
      <vt:lpstr>Consent</vt:lpstr>
      <vt:lpstr>Court Ordered vs. Voluntary/Referred</vt:lpstr>
      <vt:lpstr>Court Ordered</vt:lpstr>
      <vt:lpstr>Court Ordered</vt:lpstr>
      <vt:lpstr>Court Ordered</vt:lpstr>
      <vt:lpstr>Court Ordered - examples</vt:lpstr>
      <vt:lpstr>The pseudo-Court-ordered work-around (please avoid!) </vt:lpstr>
      <vt:lpstr>Voluntary/referral</vt:lpstr>
      <vt:lpstr>Types of Assessments</vt:lpstr>
      <vt:lpstr>Alcohol and Other Drug Assessment</vt:lpstr>
      <vt:lpstr>Psychiatric Assessment</vt:lpstr>
      <vt:lpstr>Psychiatric Assessment continued</vt:lpstr>
      <vt:lpstr>Sample psychiatric assessment referral</vt:lpstr>
      <vt:lpstr>Neurological Assessment</vt:lpstr>
      <vt:lpstr>Neuropsychological Assessment</vt:lpstr>
      <vt:lpstr>Sample neuropsychology referral</vt:lpstr>
      <vt:lpstr>“Diagnosis” Assessment</vt:lpstr>
      <vt:lpstr>Differential Diagnosis</vt:lpstr>
      <vt:lpstr>Rule Out</vt:lpstr>
      <vt:lpstr>Sample referral for diagnosis</vt:lpstr>
      <vt:lpstr>Forensic Assessments</vt:lpstr>
      <vt:lpstr>Forensic Assessment Examples</vt:lpstr>
      <vt:lpstr>Cognitive Assessment</vt:lpstr>
      <vt:lpstr>Sample cognitive assessment referral</vt:lpstr>
      <vt:lpstr>Memory Assessment</vt:lpstr>
      <vt:lpstr>Learning Disability/Disorder</vt:lpstr>
      <vt:lpstr>Sample Learning Disability Assessment Referral</vt:lpstr>
      <vt:lpstr>Personality Assessment</vt:lpstr>
      <vt:lpstr>Sample Personality Assessment Referral</vt:lpstr>
      <vt:lpstr>Understanding Assessment Results</vt:lpstr>
      <vt:lpstr>Biased Assessment Tools</vt:lpstr>
      <vt:lpstr>What You Should Receive</vt:lpstr>
      <vt:lpstr>Statistics</vt:lpstr>
      <vt:lpstr>PowerPoint Presentation</vt:lpstr>
      <vt:lpstr>About Intelligence Quotient Tests</vt:lpstr>
      <vt:lpstr>Intellectual Disability  (Previously Mental Retardation)</vt:lpstr>
      <vt:lpstr>Common IQ Scales</vt:lpstr>
      <vt:lpstr>Interpreting Subtests</vt:lpstr>
      <vt:lpstr>Big Discrepancies Between IQ Scales</vt:lpstr>
      <vt:lpstr>Common IQ Tests</vt:lpstr>
      <vt:lpstr>Common IQ Tests continued</vt:lpstr>
      <vt:lpstr>“Achievement” Testing</vt:lpstr>
      <vt:lpstr>Common Achievement Tests</vt:lpstr>
      <vt:lpstr>IQ vs. Achievement</vt:lpstr>
      <vt:lpstr>IQ and Achievement</vt:lpstr>
      <vt:lpstr>Personality Inventories</vt:lpstr>
      <vt:lpstr>Common Personality Inventories</vt:lpstr>
      <vt:lpstr>Disorder-specific inventories</vt:lpstr>
      <vt:lpstr>Some Common Disorder-Specific Rating Scales</vt:lpstr>
      <vt:lpstr>Projective Testing</vt:lpstr>
      <vt:lpstr>Examples of Common Projective Tests</vt:lpstr>
      <vt:lpstr>Jargon</vt:lpstr>
      <vt:lpstr>Jargon Continued</vt:lpstr>
      <vt:lpstr>Common Mistakes</vt:lpstr>
      <vt:lpstr>Just because a diagnosis was provided does not mean it was thorough</vt:lpstr>
      <vt:lpstr>Diagnosis accumulation</vt:lpstr>
      <vt:lpstr>Diagnosis – “…and the kitchen sink”</vt:lpstr>
      <vt:lpstr>Not looking for alternate explanations</vt:lpstr>
      <vt:lpstr>Forgetting about functional impairment</vt:lpstr>
      <vt:lpstr>Misuse of Assessment Printouts</vt:lpstr>
      <vt:lpstr>PowerPoint Presentation</vt:lpstr>
    </vt:vector>
  </TitlesOfParts>
  <Company>Fond du Lac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Psychological Assessments</dc:title>
  <dc:creator>Klausen, Espen</dc:creator>
  <cp:lastModifiedBy>Klausen, Espen</cp:lastModifiedBy>
  <cp:revision>145</cp:revision>
  <cp:lastPrinted>2018-02-15T13:18:11Z</cp:lastPrinted>
  <dcterms:created xsi:type="dcterms:W3CDTF">2018-01-16T19:49:00Z</dcterms:created>
  <dcterms:modified xsi:type="dcterms:W3CDTF">2018-02-15T18:09:14Z</dcterms:modified>
</cp:coreProperties>
</file>