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59" r:id="rId5"/>
    <p:sldId id="266" r:id="rId6"/>
    <p:sldId id="263" r:id="rId7"/>
    <p:sldId id="264" r:id="rId8"/>
    <p:sldId id="265" r:id="rId9"/>
    <p:sldId id="258" r:id="rId10"/>
    <p:sldId id="270" r:id="rId11"/>
    <p:sldId id="271" r:id="rId12"/>
    <p:sldId id="262" r:id="rId13"/>
    <p:sldId id="268" r:id="rId14"/>
    <p:sldId id="269" r:id="rId15"/>
    <p:sldId id="267"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3/26/2020</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5BA285-9698-1B45-8319-D90A8C63F150}"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3/26/2020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CFCDFD-B4CF-A241-8D71-E814B10BEAF4}"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3/26/2020</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3/26/2020</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845455" cy="2541431"/>
          </a:xfrm>
        </p:spPr>
        <p:txBody>
          <a:bodyPr>
            <a:normAutofit fontScale="90000"/>
          </a:bodyPr>
          <a:lstStyle/>
          <a:p>
            <a:r>
              <a:rPr lang="en-US" dirty="0" smtClean="0"/>
              <a:t>Coping with Anxiety and Stress During COVID-19</a:t>
            </a:r>
            <a:endParaRPr lang="en-US" dirty="0"/>
          </a:p>
        </p:txBody>
      </p:sp>
      <p:sp>
        <p:nvSpPr>
          <p:cNvPr id="3" name="Subtitle 2"/>
          <p:cNvSpPr>
            <a:spLocks noGrp="1"/>
          </p:cNvSpPr>
          <p:nvPr>
            <p:ph type="subTitle" idx="1"/>
          </p:nvPr>
        </p:nvSpPr>
        <p:spPr/>
        <p:txBody>
          <a:bodyPr/>
          <a:lstStyle/>
          <a:p>
            <a:r>
              <a:rPr lang="en-US" dirty="0" smtClean="0"/>
              <a:t>By Espen Klausen, Ph.D.					03/26/2020</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5187488"/>
      </p:ext>
    </p:extLst>
  </p:cSld>
  <p:clrMapOvr>
    <a:masterClrMapping/>
  </p:clrMapOvr>
  <mc:AlternateContent xmlns:mc="http://schemas.openxmlformats.org/markup-compatibility/2006">
    <mc:Choice xmlns:p14="http://schemas.microsoft.com/office/powerpoint/2010/main" Requires="p14">
      <p:transition spd="slow" p14:dur="2000" advTm="65080"/>
    </mc:Choice>
    <mc:Fallback>
      <p:transition spd="slow" advTm="65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Your Deliberate Thoughts to Help Yourself</a:t>
            </a:r>
            <a:endParaRPr lang="en-US" dirty="0"/>
          </a:p>
        </p:txBody>
      </p:sp>
      <p:sp>
        <p:nvSpPr>
          <p:cNvPr id="3" name="Content Placeholder 2"/>
          <p:cNvSpPr>
            <a:spLocks noGrp="1"/>
          </p:cNvSpPr>
          <p:nvPr>
            <p:ph idx="1"/>
          </p:nvPr>
        </p:nvSpPr>
        <p:spPr/>
        <p:txBody>
          <a:bodyPr>
            <a:normAutofit/>
          </a:bodyPr>
          <a:lstStyle/>
          <a:p>
            <a:r>
              <a:rPr lang="en-US" dirty="0" smtClean="0"/>
              <a:t>When we are in a stressed state our brain’s automatic thoughts (the ones we can’t directly control) will naturally focus on what may go wrong or what is bad</a:t>
            </a:r>
          </a:p>
          <a:p>
            <a:r>
              <a:rPr lang="en-US" dirty="0" smtClean="0"/>
              <a:t>It is up to you to use your deliberate thoughts (the ones you can actively choose to have) to find positive things and focus on hope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9072642"/>
      </p:ext>
    </p:extLst>
  </p:cSld>
  <p:clrMapOvr>
    <a:masterClrMapping/>
  </p:clrMapOvr>
  <mc:AlternateContent xmlns:mc="http://schemas.openxmlformats.org/markup-compatibility/2006">
    <mc:Choice xmlns:p14="http://schemas.microsoft.com/office/powerpoint/2010/main" Requires="p14">
      <p:transition spd="slow" p14:dur="2000" advTm="165595"/>
    </mc:Choice>
    <mc:Fallback>
      <p:transition spd="slow" advTm="165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Your Feelings in Perspective</a:t>
            </a:r>
            <a:endParaRPr lang="en-US" dirty="0"/>
          </a:p>
        </p:txBody>
      </p:sp>
      <p:sp>
        <p:nvSpPr>
          <p:cNvPr id="3" name="Content Placeholder 2"/>
          <p:cNvSpPr>
            <a:spLocks noGrp="1"/>
          </p:cNvSpPr>
          <p:nvPr>
            <p:ph idx="1"/>
          </p:nvPr>
        </p:nvSpPr>
        <p:spPr/>
        <p:txBody>
          <a:bodyPr>
            <a:normAutofit/>
          </a:bodyPr>
          <a:lstStyle/>
          <a:p>
            <a:r>
              <a:rPr lang="en-US" dirty="0"/>
              <a:t>It is easy to let ourselves get grabbed by our difficult feelings and let them run our thoughts. To make the difficult feelings have less power, it usually helps to label them, to admit to yourself that you have those feelings, to tell yourself that it is okay that you have those feelings, but that you do not have to let those feelings make your decisions for you. </a:t>
            </a:r>
            <a:endParaRPr lang="en-US" dirty="0" smtClean="0"/>
          </a:p>
          <a:p>
            <a:r>
              <a:rPr lang="en-US" dirty="0" smtClean="0"/>
              <a:t>Remind yourself that you are not your feelings. You are the person that is observing the feeling and can choose what you do in response to the feeling.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0602776"/>
      </p:ext>
    </p:extLst>
  </p:cSld>
  <p:clrMapOvr>
    <a:masterClrMapping/>
  </p:clrMapOvr>
  <mc:AlternateContent xmlns:mc="http://schemas.openxmlformats.org/markup-compatibility/2006">
    <mc:Choice xmlns:p14="http://schemas.microsoft.com/office/powerpoint/2010/main" Requires="p14">
      <p:transition spd="slow" p14:dur="2000" advTm="93015"/>
    </mc:Choice>
    <mc:Fallback>
      <p:transition spd="slow" advTm="93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Your Media Engagement</a:t>
            </a:r>
            <a:endParaRPr lang="en-US" dirty="0"/>
          </a:p>
        </p:txBody>
      </p:sp>
      <p:sp>
        <p:nvSpPr>
          <p:cNvPr id="3" name="Content Placeholder 2"/>
          <p:cNvSpPr>
            <a:spLocks noGrp="1"/>
          </p:cNvSpPr>
          <p:nvPr>
            <p:ph idx="1"/>
          </p:nvPr>
        </p:nvSpPr>
        <p:spPr/>
        <p:txBody>
          <a:bodyPr>
            <a:normAutofit fontScale="70000" lnSpcReduction="20000"/>
          </a:bodyPr>
          <a:lstStyle/>
          <a:p>
            <a:r>
              <a:rPr lang="en-US" dirty="0"/>
              <a:t>You desire to problem-solve and predict the situation may pull you toward looking or information a lot, but it is usually best not </a:t>
            </a:r>
            <a:r>
              <a:rPr lang="en-US" dirty="0" smtClean="0"/>
              <a:t>to.</a:t>
            </a:r>
            <a:r>
              <a:rPr lang="en-US" dirty="0"/>
              <a:t> </a:t>
            </a:r>
            <a:r>
              <a:rPr lang="en-US" dirty="0" smtClean="0"/>
              <a:t>Each time you hear or read about COVID-19 your brain is likely to perceive it is a challenge and this will prevent you from de-stressing. </a:t>
            </a:r>
          </a:p>
          <a:p>
            <a:r>
              <a:rPr lang="en-US" dirty="0" smtClean="0"/>
              <a:t>Set aside a specific time each day (or less often) to look for COVID-19 updates and at other times of day stay away from media that is likely to talk about it </a:t>
            </a:r>
          </a:p>
          <a:p>
            <a:r>
              <a:rPr lang="en-US" dirty="0" smtClean="0"/>
              <a:t>Make a pre-planned decision on where you will get your information. This helps you avoid hearing bad news several times (making one bad news item feel like several) and helps you get information from the sources you trust the most</a:t>
            </a:r>
          </a:p>
          <a:p>
            <a:r>
              <a:rPr lang="en-US" dirty="0" smtClean="0"/>
              <a:t>For some people, this may also mean setting a boundary with others. There may be other people that want to talk about the epidemic all the time, and you may need to tell them that you want to talk about something else</a:t>
            </a:r>
          </a:p>
          <a:p>
            <a:r>
              <a:rPr lang="en-US" dirty="0" smtClean="0"/>
              <a:t>You may have friends on Facebook or other media that are posting about COVID-19 all the time, or that are saying things that make you upset. This may be a time to use Facebook’s function to temporarily block someone’s posts from showing up in your feed.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3270664"/>
      </p:ext>
    </p:extLst>
  </p:cSld>
  <p:clrMapOvr>
    <a:masterClrMapping/>
  </p:clrMapOvr>
  <mc:AlternateContent xmlns:mc="http://schemas.openxmlformats.org/markup-compatibility/2006">
    <mc:Choice xmlns:p14="http://schemas.microsoft.com/office/powerpoint/2010/main" Requires="p14">
      <p:transition spd="slow" p14:dur="2000" advTm="288496"/>
    </mc:Choice>
    <mc:Fallback>
      <p:transition spd="slow" advTm="28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 Worry-Time</a:t>
            </a:r>
            <a:endParaRPr lang="en-US" dirty="0"/>
          </a:p>
        </p:txBody>
      </p:sp>
      <p:sp>
        <p:nvSpPr>
          <p:cNvPr id="3" name="Content Placeholder 2"/>
          <p:cNvSpPr>
            <a:spLocks noGrp="1"/>
          </p:cNvSpPr>
          <p:nvPr>
            <p:ph idx="1"/>
          </p:nvPr>
        </p:nvSpPr>
        <p:spPr/>
        <p:txBody>
          <a:bodyPr>
            <a:normAutofit fontScale="92500"/>
          </a:bodyPr>
          <a:lstStyle/>
          <a:p>
            <a:r>
              <a:rPr lang="en-US" dirty="0" smtClean="0"/>
              <a:t>What??? I don’t want to worry!</a:t>
            </a:r>
          </a:p>
          <a:p>
            <a:r>
              <a:rPr lang="en-US" dirty="0" smtClean="0"/>
              <a:t>Yeah, but you are probably worrying anyway. </a:t>
            </a:r>
          </a:p>
          <a:p>
            <a:r>
              <a:rPr lang="en-US" dirty="0" smtClean="0"/>
              <a:t>Many people find it easier not to worry in general when they have a specific time set aside for worrying. When you have a scheduled worry time and worries pop up in your mind at other times, you can tell yourself that you will think about it at the designated worry time.</a:t>
            </a:r>
          </a:p>
          <a:p>
            <a:r>
              <a:rPr lang="en-US" dirty="0" smtClean="0"/>
              <a:t>The worry-time is also a good time to do any reading on updates on COVID-19 and review or revise your list of precautions you have committed to (as discussed earlier)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4676133"/>
      </p:ext>
    </p:extLst>
  </p:cSld>
  <p:clrMapOvr>
    <a:masterClrMapping/>
  </p:clrMapOvr>
  <mc:AlternateContent xmlns:mc="http://schemas.openxmlformats.org/markup-compatibility/2006">
    <mc:Choice xmlns:p14="http://schemas.microsoft.com/office/powerpoint/2010/main" Requires="p14">
      <p:transition spd="slow" p14:dur="2000" advTm="87782"/>
    </mc:Choice>
    <mc:Fallback>
      <p:transition spd="slow" advTm="8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Schedule</a:t>
            </a:r>
            <a:endParaRPr lang="en-US" dirty="0"/>
          </a:p>
        </p:txBody>
      </p:sp>
      <p:sp>
        <p:nvSpPr>
          <p:cNvPr id="3" name="Content Placeholder 2"/>
          <p:cNvSpPr>
            <a:spLocks noGrp="1"/>
          </p:cNvSpPr>
          <p:nvPr>
            <p:ph idx="1"/>
          </p:nvPr>
        </p:nvSpPr>
        <p:spPr/>
        <p:txBody>
          <a:bodyPr>
            <a:normAutofit fontScale="92500"/>
          </a:bodyPr>
          <a:lstStyle/>
          <a:p>
            <a:r>
              <a:rPr lang="en-US" dirty="0" smtClean="0"/>
              <a:t>Because they are staying home or work has slowed down, many people find themselves without a natural schedule at home and/or at work</a:t>
            </a:r>
          </a:p>
          <a:p>
            <a:r>
              <a:rPr lang="en-US" dirty="0" smtClean="0"/>
              <a:t>It is when we stop to think about what to do next that our mind most readily thinks about stressful things</a:t>
            </a:r>
          </a:p>
          <a:p>
            <a:r>
              <a:rPr lang="en-US" dirty="0" smtClean="0"/>
              <a:t>If you have a plan for what to do and when to do it in the day, it is easier for the mind to put other things aside</a:t>
            </a:r>
          </a:p>
          <a:p>
            <a:r>
              <a:rPr lang="en-US" dirty="0" smtClean="0"/>
              <a:t>This does not mean that everything you schedule has to be productive – scheduling things like binging on a TV-show or coloring are good things to have in a schedule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6910140"/>
      </p:ext>
    </p:extLst>
  </p:cSld>
  <p:clrMapOvr>
    <a:masterClrMapping/>
  </p:clrMapOvr>
  <mc:AlternateContent xmlns:mc="http://schemas.openxmlformats.org/markup-compatibility/2006">
    <mc:Choice xmlns:p14="http://schemas.microsoft.com/office/powerpoint/2010/main" Requires="p14">
      <p:transition spd="slow" p14:dur="2000" advTm="123962"/>
    </mc:Choice>
    <mc:Fallback>
      <p:transition spd="slow" advTm="12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Connected</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Apart from exercise, one of the few things that reduces the release of cortisol (our stress hormone) is oxytocin, a hormone that is released when we have safe-feeling contact with other people. Oxytocin reduces stress (cortisol), reduces pain, and makes us attach to other people</a:t>
            </a:r>
          </a:p>
          <a:p>
            <a:r>
              <a:rPr lang="en-US" dirty="0" smtClean="0"/>
              <a:t>Most of us get regular doses of oxytocin from our interactions with our friends and family. These days, we are not getting as much of this stress-reducing hormone and are left with more stress</a:t>
            </a:r>
          </a:p>
          <a:p>
            <a:r>
              <a:rPr lang="en-US" dirty="0" smtClean="0"/>
              <a:t>Although not as powerful as direct hugs or being right next to each other, make sure you stay as connected as you can through phones, web-chats, and other media. Make caring contact with others and give them the gift of oxytocin while getting some back from them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0435350"/>
      </p:ext>
    </p:extLst>
  </p:cSld>
  <p:clrMapOvr>
    <a:masterClrMapping/>
  </p:clrMapOvr>
  <mc:AlternateContent xmlns:mc="http://schemas.openxmlformats.org/markup-compatibility/2006">
    <mc:Choice xmlns:p14="http://schemas.microsoft.com/office/powerpoint/2010/main" Requires="p14">
      <p:transition spd="slow" p14:dur="2000" advTm="190260"/>
    </mc:Choice>
    <mc:Fallback>
      <p:transition spd="slow" advTm="19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4696" y="804519"/>
            <a:ext cx="9520158" cy="2688489"/>
          </a:xfrm>
        </p:spPr>
        <p:txBody>
          <a:bodyPr>
            <a:normAutofit/>
          </a:bodyPr>
          <a:lstStyle/>
          <a:p>
            <a:r>
              <a:rPr lang="en-US" sz="9600" dirty="0" smtClean="0"/>
              <a:t>Thank You!</a:t>
            </a:r>
            <a:endParaRPr lang="en-US" sz="9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588417"/>
      </p:ext>
    </p:extLst>
  </p:cSld>
  <p:clrMapOvr>
    <a:masterClrMapping/>
  </p:clrMapOvr>
  <mc:AlternateContent xmlns:mc="http://schemas.openxmlformats.org/markup-compatibility/2006">
    <mc:Choice xmlns:p14="http://schemas.microsoft.com/office/powerpoint/2010/main" Requires="p14">
      <p:transition spd="slow" p14:dur="2000" advTm="64689"/>
    </mc:Choice>
    <mc:Fallback>
      <p:transition spd="slow" advTm="6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Brain Is Detecting a Challenge</a:t>
            </a:r>
            <a:endParaRPr lang="en-US" dirty="0"/>
          </a:p>
        </p:txBody>
      </p:sp>
      <p:sp>
        <p:nvSpPr>
          <p:cNvPr id="3" name="Content Placeholder 2"/>
          <p:cNvSpPr>
            <a:spLocks noGrp="1"/>
          </p:cNvSpPr>
          <p:nvPr>
            <p:ph idx="1"/>
          </p:nvPr>
        </p:nvSpPr>
        <p:spPr/>
        <p:txBody>
          <a:bodyPr>
            <a:normAutofit lnSpcReduction="10000"/>
          </a:bodyPr>
          <a:lstStyle/>
          <a:p>
            <a:r>
              <a:rPr lang="en-US" dirty="0" smtClean="0"/>
              <a:t>Your brain is detecting a challenge and gets you ready to face </a:t>
            </a:r>
            <a:r>
              <a:rPr lang="en-US" dirty="0" smtClean="0"/>
              <a:t>the challenge</a:t>
            </a:r>
          </a:p>
          <a:p>
            <a:r>
              <a:rPr lang="en-US" u="sng" dirty="0"/>
              <a:t>T</a:t>
            </a:r>
            <a:r>
              <a:rPr lang="en-US" u="sng" dirty="0" smtClean="0"/>
              <a:t>his </a:t>
            </a:r>
            <a:r>
              <a:rPr lang="en-US" u="sng" dirty="0" smtClean="0"/>
              <a:t>state of readiness is stress and anxiety</a:t>
            </a:r>
          </a:p>
          <a:p>
            <a:pPr lvl="1"/>
            <a:r>
              <a:rPr lang="en-US" dirty="0" smtClean="0"/>
              <a:t>Gets your body ready</a:t>
            </a:r>
          </a:p>
          <a:p>
            <a:pPr lvl="1"/>
            <a:r>
              <a:rPr lang="en-US" dirty="0" smtClean="0"/>
              <a:t>Gets your mind ready</a:t>
            </a:r>
          </a:p>
          <a:p>
            <a:r>
              <a:rPr lang="en-US" dirty="0" smtClean="0"/>
              <a:t>With the COVID-19 epidemic a lot of us are finding ourselves stuck in that stress readiness state </a:t>
            </a:r>
          </a:p>
          <a:p>
            <a:r>
              <a:rPr lang="en-US" dirty="0" smtClean="0"/>
              <a:t>This will be a common reference point as we go through various tools for dealing with that state of stress</a:t>
            </a:r>
            <a:endParaRPr lang="en-US" dirty="0" smtClean="0"/>
          </a:p>
          <a:p>
            <a:pPr lvl="1"/>
            <a:endParaRPr lang="en-US"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5937028"/>
      </p:ext>
    </p:extLst>
  </p:cSld>
  <p:clrMapOvr>
    <a:masterClrMapping/>
  </p:clrMapOvr>
  <mc:AlternateContent xmlns:mc="http://schemas.openxmlformats.org/markup-compatibility/2006">
    <mc:Choice xmlns:p14="http://schemas.microsoft.com/office/powerpoint/2010/main" Requires="p14">
      <p:transition spd="slow" p14:dur="2000" advTm="90536"/>
    </mc:Choice>
    <mc:Fallback>
      <p:transition spd="slow" advTm="9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2077641" y="723305"/>
            <a:ext cx="8036719" cy="1714500"/>
          </a:xfrm>
        </p:spPr>
        <p:txBody>
          <a:bodyPr/>
          <a:lstStyle/>
          <a:p>
            <a:pPr eaLnBrk="1" hangingPunct="1">
              <a:defRPr/>
            </a:pPr>
            <a:r>
              <a:rPr lang="en-US" altLang="en-US" sz="5062" dirty="0"/>
              <a:t>Why More </a:t>
            </a:r>
            <a:br>
              <a:rPr lang="en-US" altLang="en-US" sz="5062" dirty="0"/>
            </a:br>
            <a:r>
              <a:rPr lang="en-US" altLang="en-US" sz="5062" dirty="0"/>
              <a:t>Anxiety/Stress Now</a:t>
            </a:r>
          </a:p>
        </p:txBody>
      </p:sp>
      <p:sp>
        <p:nvSpPr>
          <p:cNvPr id="18435" name="Oval 2"/>
          <p:cNvSpPr>
            <a:spLocks/>
          </p:cNvSpPr>
          <p:nvPr/>
        </p:nvSpPr>
        <p:spPr bwMode="auto">
          <a:xfrm>
            <a:off x="2256234" y="3589734"/>
            <a:ext cx="7215188" cy="892969"/>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lgn="ctr">
              <a:defRPr sz="3600">
                <a:solidFill>
                  <a:srgbClr val="595650"/>
                </a:solidFill>
                <a:latin typeface="Hoefler Text" charset="0"/>
                <a:cs typeface="Songti SC Regular" charset="0"/>
                <a:sym typeface="Hoefler Text" charset="0"/>
              </a:defRPr>
            </a:lvl1pPr>
            <a:lvl2pPr marL="742950" indent="-285750" algn="ctr">
              <a:defRPr sz="3600">
                <a:solidFill>
                  <a:srgbClr val="595650"/>
                </a:solidFill>
                <a:latin typeface="Hoefler Text" charset="0"/>
                <a:cs typeface="Songti SC Regular" charset="0"/>
                <a:sym typeface="Hoefler Text" charset="0"/>
              </a:defRPr>
            </a:lvl2pPr>
            <a:lvl3pPr marL="1143000" indent="-228600" algn="ctr">
              <a:defRPr sz="3600">
                <a:solidFill>
                  <a:srgbClr val="595650"/>
                </a:solidFill>
                <a:latin typeface="Hoefler Text" charset="0"/>
                <a:cs typeface="Songti SC Regular" charset="0"/>
                <a:sym typeface="Hoefler Text" charset="0"/>
              </a:defRPr>
            </a:lvl3pPr>
            <a:lvl4pPr marL="1600200" indent="-228600" algn="ctr">
              <a:defRPr sz="3600">
                <a:solidFill>
                  <a:srgbClr val="595650"/>
                </a:solidFill>
                <a:latin typeface="Hoefler Text" charset="0"/>
                <a:cs typeface="Songti SC Regular" charset="0"/>
                <a:sym typeface="Hoefler Text" charset="0"/>
              </a:defRPr>
            </a:lvl4pPr>
            <a:lvl5pPr marL="2057400" indent="-228600" algn="ctr">
              <a:defRPr sz="3600">
                <a:solidFill>
                  <a:srgbClr val="595650"/>
                </a:solidFill>
                <a:latin typeface="Hoefler Text" charset="0"/>
                <a:cs typeface="Songti SC Regular" charset="0"/>
                <a:sym typeface="Hoefler Text" charset="0"/>
              </a:defRPr>
            </a:lvl5pPr>
            <a:lvl6pPr marL="25146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6pPr>
            <a:lvl7pPr marL="29718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7pPr>
            <a:lvl8pPr marL="34290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8pPr>
            <a:lvl9pPr marL="38862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9pPr>
          </a:lstStyle>
          <a:p>
            <a:pPr eaLnBrk="1" hangingPunct="1"/>
            <a:endParaRPr lang="en-US" altLang="en-US" sz="2531"/>
          </a:p>
        </p:txBody>
      </p:sp>
      <p:sp>
        <p:nvSpPr>
          <p:cNvPr id="18436" name="Oval 3"/>
          <p:cNvSpPr>
            <a:spLocks/>
          </p:cNvSpPr>
          <p:nvPr/>
        </p:nvSpPr>
        <p:spPr bwMode="auto">
          <a:xfrm>
            <a:off x="9346406" y="3589734"/>
            <a:ext cx="508992" cy="892969"/>
          </a:xfrm>
          <a:prstGeom prst="ellipse">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lgn="ctr">
              <a:defRPr sz="3600">
                <a:solidFill>
                  <a:srgbClr val="595650"/>
                </a:solidFill>
                <a:latin typeface="Hoefler Text" charset="0"/>
                <a:cs typeface="Songti SC Regular" charset="0"/>
                <a:sym typeface="Hoefler Text" charset="0"/>
              </a:defRPr>
            </a:lvl1pPr>
            <a:lvl2pPr marL="742950" indent="-285750" algn="ctr">
              <a:defRPr sz="3600">
                <a:solidFill>
                  <a:srgbClr val="595650"/>
                </a:solidFill>
                <a:latin typeface="Hoefler Text" charset="0"/>
                <a:cs typeface="Songti SC Regular" charset="0"/>
                <a:sym typeface="Hoefler Text" charset="0"/>
              </a:defRPr>
            </a:lvl2pPr>
            <a:lvl3pPr marL="1143000" indent="-228600" algn="ctr">
              <a:defRPr sz="3600">
                <a:solidFill>
                  <a:srgbClr val="595650"/>
                </a:solidFill>
                <a:latin typeface="Hoefler Text" charset="0"/>
                <a:cs typeface="Songti SC Regular" charset="0"/>
                <a:sym typeface="Hoefler Text" charset="0"/>
              </a:defRPr>
            </a:lvl3pPr>
            <a:lvl4pPr marL="1600200" indent="-228600" algn="ctr">
              <a:defRPr sz="3600">
                <a:solidFill>
                  <a:srgbClr val="595650"/>
                </a:solidFill>
                <a:latin typeface="Hoefler Text" charset="0"/>
                <a:cs typeface="Songti SC Regular" charset="0"/>
                <a:sym typeface="Hoefler Text" charset="0"/>
              </a:defRPr>
            </a:lvl4pPr>
            <a:lvl5pPr marL="2057400" indent="-228600" algn="ctr">
              <a:defRPr sz="3600">
                <a:solidFill>
                  <a:srgbClr val="595650"/>
                </a:solidFill>
                <a:latin typeface="Hoefler Text" charset="0"/>
                <a:cs typeface="Songti SC Regular" charset="0"/>
                <a:sym typeface="Hoefler Text" charset="0"/>
              </a:defRPr>
            </a:lvl5pPr>
            <a:lvl6pPr marL="25146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6pPr>
            <a:lvl7pPr marL="29718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7pPr>
            <a:lvl8pPr marL="34290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8pPr>
            <a:lvl9pPr marL="38862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9pPr>
          </a:lstStyle>
          <a:p>
            <a:pPr eaLnBrk="1" hangingPunct="1"/>
            <a:endParaRPr lang="en-US" altLang="en-US" sz="2531"/>
          </a:p>
        </p:txBody>
      </p:sp>
      <p:sp>
        <p:nvSpPr>
          <p:cNvPr id="18438" name="AutoShape 5"/>
          <p:cNvSpPr>
            <a:spLocks/>
          </p:cNvSpPr>
          <p:nvPr/>
        </p:nvSpPr>
        <p:spPr bwMode="auto">
          <a:xfrm>
            <a:off x="3738563" y="2571750"/>
            <a:ext cx="3589734" cy="892969"/>
          </a:xfrm>
          <a:custGeom>
            <a:avLst/>
            <a:gdLst>
              <a:gd name="T0" fmla="*/ 0 w 21600"/>
              <a:gd name="T1" fmla="*/ 0 h 16631"/>
              <a:gd name="T2" fmla="*/ 21600 w 21600"/>
              <a:gd name="T3" fmla="*/ 16631 h 16631"/>
            </a:gdLst>
            <a:ahLst/>
            <a:cxnLst/>
            <a:rect l="T0" t="T1" r="T2" b="T3"/>
            <a:pathLst>
              <a:path w="21600" h="16631">
                <a:moveTo>
                  <a:pt x="1075" y="0"/>
                </a:moveTo>
                <a:cubicBezTo>
                  <a:pt x="481" y="0"/>
                  <a:pt x="0" y="1489"/>
                  <a:pt x="0" y="3326"/>
                </a:cubicBezTo>
                <a:lnTo>
                  <a:pt x="0" y="13305"/>
                </a:lnTo>
                <a:cubicBezTo>
                  <a:pt x="0" y="15142"/>
                  <a:pt x="481" y="16631"/>
                  <a:pt x="1075" y="16631"/>
                </a:cubicBezTo>
                <a:lnTo>
                  <a:pt x="1698" y="16631"/>
                </a:lnTo>
                <a:lnTo>
                  <a:pt x="2235" y="21600"/>
                </a:lnTo>
                <a:lnTo>
                  <a:pt x="2772" y="16631"/>
                </a:lnTo>
                <a:lnTo>
                  <a:pt x="20525" y="16631"/>
                </a:lnTo>
                <a:cubicBezTo>
                  <a:pt x="21119" y="16631"/>
                  <a:pt x="21600" y="15142"/>
                  <a:pt x="21600" y="13305"/>
                </a:cubicBezTo>
                <a:lnTo>
                  <a:pt x="21600" y="3326"/>
                </a:lnTo>
                <a:cubicBezTo>
                  <a:pt x="21600" y="1489"/>
                  <a:pt x="21119" y="0"/>
                  <a:pt x="20525" y="0"/>
                </a:cubicBezTo>
                <a:lnTo>
                  <a:pt x="1075" y="0"/>
                </a:lnTo>
                <a:close/>
                <a:moveTo>
                  <a:pt x="1075" y="0"/>
                </a:moveTo>
              </a:path>
            </a:pathLst>
          </a:custGeom>
          <a:solidFill>
            <a:srgbClr val="00BAF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nchor="ctr"/>
          <a:lstStyle>
            <a:lvl1pPr algn="ctr">
              <a:defRPr sz="3600">
                <a:solidFill>
                  <a:srgbClr val="595650"/>
                </a:solidFill>
                <a:latin typeface="Hoefler Text" charset="0"/>
                <a:cs typeface="Songti SC Regular" charset="0"/>
                <a:sym typeface="Hoefler Text" charset="0"/>
              </a:defRPr>
            </a:lvl1pPr>
            <a:lvl2pPr marL="742950" indent="-285750" algn="ctr">
              <a:defRPr sz="3600">
                <a:solidFill>
                  <a:srgbClr val="595650"/>
                </a:solidFill>
                <a:latin typeface="Hoefler Text" charset="0"/>
                <a:cs typeface="Songti SC Regular" charset="0"/>
                <a:sym typeface="Hoefler Text" charset="0"/>
              </a:defRPr>
            </a:lvl2pPr>
            <a:lvl3pPr marL="1143000" indent="-228600" algn="ctr">
              <a:defRPr sz="3600">
                <a:solidFill>
                  <a:srgbClr val="595650"/>
                </a:solidFill>
                <a:latin typeface="Hoefler Text" charset="0"/>
                <a:cs typeface="Songti SC Regular" charset="0"/>
                <a:sym typeface="Hoefler Text" charset="0"/>
              </a:defRPr>
            </a:lvl3pPr>
            <a:lvl4pPr marL="1600200" indent="-228600" algn="ctr">
              <a:defRPr sz="3600">
                <a:solidFill>
                  <a:srgbClr val="595650"/>
                </a:solidFill>
                <a:latin typeface="Hoefler Text" charset="0"/>
                <a:cs typeface="Songti SC Regular" charset="0"/>
                <a:sym typeface="Hoefler Text" charset="0"/>
              </a:defRPr>
            </a:lvl4pPr>
            <a:lvl5pPr marL="2057400" indent="-228600" algn="ctr">
              <a:defRPr sz="3600">
                <a:solidFill>
                  <a:srgbClr val="595650"/>
                </a:solidFill>
                <a:latin typeface="Hoefler Text" charset="0"/>
                <a:cs typeface="Songti SC Regular" charset="0"/>
                <a:sym typeface="Hoefler Text" charset="0"/>
              </a:defRPr>
            </a:lvl5pPr>
            <a:lvl6pPr marL="25146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6pPr>
            <a:lvl7pPr marL="29718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7pPr>
            <a:lvl8pPr marL="34290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8pPr>
            <a:lvl9pPr marL="38862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9pPr>
          </a:lstStyle>
          <a:p>
            <a:pPr eaLnBrk="1" hangingPunct="1"/>
            <a:r>
              <a:rPr lang="en-US" altLang="en-US" sz="2531" dirty="0">
                <a:solidFill>
                  <a:srgbClr val="FFFFFF"/>
                </a:solidFill>
                <a:cs typeface="Hoefler Text" charset="0"/>
              </a:rPr>
              <a:t>Challenges = Physical</a:t>
            </a:r>
          </a:p>
        </p:txBody>
      </p:sp>
      <p:sp>
        <p:nvSpPr>
          <p:cNvPr id="18439" name="AutoShape 6"/>
          <p:cNvSpPr>
            <a:spLocks/>
          </p:cNvSpPr>
          <p:nvPr/>
        </p:nvSpPr>
        <p:spPr bwMode="auto">
          <a:xfrm flipH="1">
            <a:off x="4676180" y="4714875"/>
            <a:ext cx="5348883" cy="892969"/>
          </a:xfrm>
          <a:custGeom>
            <a:avLst/>
            <a:gdLst>
              <a:gd name="T0" fmla="*/ 1860 w 21600"/>
              <a:gd name="T1" fmla="*/ -5084 h 16516"/>
              <a:gd name="T2" fmla="*/ 1500 w 21600"/>
              <a:gd name="T3" fmla="*/ 0 h 16516"/>
              <a:gd name="T4" fmla="*/ 721 w 21600"/>
              <a:gd name="T5" fmla="*/ 0 h 16516"/>
              <a:gd name="T6" fmla="*/ 0 w 21600"/>
              <a:gd name="T7" fmla="*/ 3303 h 16516"/>
              <a:gd name="T8" fmla="*/ 0 w 21600"/>
              <a:gd name="T9" fmla="*/ 13213 h 16516"/>
              <a:gd name="T10" fmla="*/ 721 w 21600"/>
              <a:gd name="T11" fmla="*/ 16516 h 16516"/>
              <a:gd name="T12" fmla="*/ 20879 w 21600"/>
              <a:gd name="T13" fmla="*/ 16516 h 16516"/>
              <a:gd name="T14" fmla="*/ 21600 w 21600"/>
              <a:gd name="T15" fmla="*/ 13213 h 16516"/>
              <a:gd name="T16" fmla="*/ 21600 w 21600"/>
              <a:gd name="T17" fmla="*/ 3303 h 16516"/>
              <a:gd name="T18" fmla="*/ 20879 w 21600"/>
              <a:gd name="T19" fmla="*/ 0 h 16516"/>
              <a:gd name="T20" fmla="*/ 2221 w 21600"/>
              <a:gd name="T21" fmla="*/ 0 h 16516"/>
              <a:gd name="T22" fmla="*/ 1860 w 21600"/>
              <a:gd name="T23" fmla="*/ -5084 h 16516"/>
              <a:gd name="T24" fmla="*/ 1860 w 21600"/>
              <a:gd name="T25" fmla="*/ -5084 h 16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16516">
                <a:moveTo>
                  <a:pt x="1860" y="-5084"/>
                </a:moveTo>
                <a:lnTo>
                  <a:pt x="1500" y="0"/>
                </a:lnTo>
                <a:lnTo>
                  <a:pt x="721" y="0"/>
                </a:lnTo>
                <a:cubicBezTo>
                  <a:pt x="323" y="0"/>
                  <a:pt x="0" y="1479"/>
                  <a:pt x="0" y="3303"/>
                </a:cubicBezTo>
                <a:lnTo>
                  <a:pt x="0" y="13213"/>
                </a:lnTo>
                <a:cubicBezTo>
                  <a:pt x="0" y="15037"/>
                  <a:pt x="323" y="16516"/>
                  <a:pt x="721" y="16516"/>
                </a:cubicBezTo>
                <a:lnTo>
                  <a:pt x="20879" y="16516"/>
                </a:lnTo>
                <a:cubicBezTo>
                  <a:pt x="21277" y="16516"/>
                  <a:pt x="21600" y="15037"/>
                  <a:pt x="21600" y="13213"/>
                </a:cubicBezTo>
                <a:lnTo>
                  <a:pt x="21600" y="3303"/>
                </a:lnTo>
                <a:cubicBezTo>
                  <a:pt x="21600" y="1479"/>
                  <a:pt x="21277" y="0"/>
                  <a:pt x="20879" y="0"/>
                </a:cubicBezTo>
                <a:lnTo>
                  <a:pt x="2221" y="0"/>
                </a:lnTo>
                <a:lnTo>
                  <a:pt x="1860" y="-5084"/>
                </a:lnTo>
                <a:close/>
                <a:moveTo>
                  <a:pt x="1860" y="-5084"/>
                </a:moveTo>
              </a:path>
            </a:pathLst>
          </a:custGeom>
          <a:solidFill>
            <a:srgbClr val="00BAFB"/>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sz="1266"/>
          </a:p>
        </p:txBody>
      </p:sp>
      <p:sp>
        <p:nvSpPr>
          <p:cNvPr id="18440" name="Rectangle 7"/>
          <p:cNvSpPr>
            <a:spLocks/>
          </p:cNvSpPr>
          <p:nvPr/>
        </p:nvSpPr>
        <p:spPr bwMode="auto">
          <a:xfrm>
            <a:off x="4872135" y="4953232"/>
            <a:ext cx="4958089" cy="38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defRPr sz="3600">
                <a:solidFill>
                  <a:srgbClr val="595650"/>
                </a:solidFill>
                <a:latin typeface="Hoefler Text" charset="0"/>
                <a:cs typeface="Songti SC Regular" charset="0"/>
                <a:sym typeface="Hoefler Text" charset="0"/>
              </a:defRPr>
            </a:lvl1pPr>
            <a:lvl2pPr marL="742950" indent="-285750" algn="ctr">
              <a:defRPr sz="3600">
                <a:solidFill>
                  <a:srgbClr val="595650"/>
                </a:solidFill>
                <a:latin typeface="Hoefler Text" charset="0"/>
                <a:cs typeface="Songti SC Regular" charset="0"/>
                <a:sym typeface="Hoefler Text" charset="0"/>
              </a:defRPr>
            </a:lvl2pPr>
            <a:lvl3pPr marL="1143000" indent="-228600" algn="ctr">
              <a:defRPr sz="3600">
                <a:solidFill>
                  <a:srgbClr val="595650"/>
                </a:solidFill>
                <a:latin typeface="Hoefler Text" charset="0"/>
                <a:cs typeface="Songti SC Regular" charset="0"/>
                <a:sym typeface="Hoefler Text" charset="0"/>
              </a:defRPr>
            </a:lvl3pPr>
            <a:lvl4pPr marL="1600200" indent="-228600" algn="ctr">
              <a:defRPr sz="3600">
                <a:solidFill>
                  <a:srgbClr val="595650"/>
                </a:solidFill>
                <a:latin typeface="Hoefler Text" charset="0"/>
                <a:cs typeface="Songti SC Regular" charset="0"/>
                <a:sym typeface="Hoefler Text" charset="0"/>
              </a:defRPr>
            </a:lvl4pPr>
            <a:lvl5pPr marL="2057400" indent="-228600" algn="ctr">
              <a:defRPr sz="3600">
                <a:solidFill>
                  <a:srgbClr val="595650"/>
                </a:solidFill>
                <a:latin typeface="Hoefler Text" charset="0"/>
                <a:cs typeface="Songti SC Regular" charset="0"/>
                <a:sym typeface="Hoefler Text" charset="0"/>
              </a:defRPr>
            </a:lvl5pPr>
            <a:lvl6pPr marL="25146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6pPr>
            <a:lvl7pPr marL="29718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7pPr>
            <a:lvl8pPr marL="34290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8pPr>
            <a:lvl9pPr marL="38862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9pPr>
          </a:lstStyle>
          <a:p>
            <a:pPr eaLnBrk="1" hangingPunct="1"/>
            <a:r>
              <a:rPr lang="en-US" altLang="en-US" sz="2531">
                <a:solidFill>
                  <a:srgbClr val="FFFFFF"/>
                </a:solidFill>
                <a:cs typeface="Hoefler Text" charset="0"/>
              </a:rPr>
              <a:t>Challenges = Cognitive and Social</a:t>
            </a:r>
          </a:p>
        </p:txBody>
      </p:sp>
      <p:sp>
        <p:nvSpPr>
          <p:cNvPr id="18441" name="Rectangle 8"/>
          <p:cNvSpPr>
            <a:spLocks/>
          </p:cNvSpPr>
          <p:nvPr/>
        </p:nvSpPr>
        <p:spPr bwMode="auto">
          <a:xfrm>
            <a:off x="2283023" y="3447428"/>
            <a:ext cx="1723430" cy="116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lgn="ctr">
              <a:defRPr sz="3600">
                <a:solidFill>
                  <a:srgbClr val="595650"/>
                </a:solidFill>
                <a:latin typeface="Hoefler Text" charset="0"/>
                <a:cs typeface="Songti SC Regular" charset="0"/>
                <a:sym typeface="Hoefler Text" charset="0"/>
              </a:defRPr>
            </a:lvl1pPr>
            <a:lvl2pPr marL="742950" indent="-285750" algn="ctr">
              <a:defRPr sz="3600">
                <a:solidFill>
                  <a:srgbClr val="595650"/>
                </a:solidFill>
                <a:latin typeface="Hoefler Text" charset="0"/>
                <a:cs typeface="Songti SC Regular" charset="0"/>
                <a:sym typeface="Hoefler Text" charset="0"/>
              </a:defRPr>
            </a:lvl2pPr>
            <a:lvl3pPr marL="1143000" indent="-228600" algn="ctr">
              <a:defRPr sz="3600">
                <a:solidFill>
                  <a:srgbClr val="595650"/>
                </a:solidFill>
                <a:latin typeface="Hoefler Text" charset="0"/>
                <a:cs typeface="Songti SC Regular" charset="0"/>
                <a:sym typeface="Hoefler Text" charset="0"/>
              </a:defRPr>
            </a:lvl3pPr>
            <a:lvl4pPr marL="1600200" indent="-228600" algn="ctr">
              <a:defRPr sz="3600">
                <a:solidFill>
                  <a:srgbClr val="595650"/>
                </a:solidFill>
                <a:latin typeface="Hoefler Text" charset="0"/>
                <a:cs typeface="Songti SC Regular" charset="0"/>
                <a:sym typeface="Hoefler Text" charset="0"/>
              </a:defRPr>
            </a:lvl4pPr>
            <a:lvl5pPr marL="2057400" indent="-228600" algn="ctr">
              <a:defRPr sz="3600">
                <a:solidFill>
                  <a:srgbClr val="595650"/>
                </a:solidFill>
                <a:latin typeface="Hoefler Text" charset="0"/>
                <a:cs typeface="Songti SC Regular" charset="0"/>
                <a:sym typeface="Hoefler Text" charset="0"/>
              </a:defRPr>
            </a:lvl5pPr>
            <a:lvl6pPr marL="25146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6pPr>
            <a:lvl7pPr marL="29718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7pPr>
            <a:lvl8pPr marL="34290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8pPr>
            <a:lvl9pPr marL="38862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9pPr>
          </a:lstStyle>
          <a:p>
            <a:pPr eaLnBrk="1" hangingPunct="1"/>
            <a:r>
              <a:rPr lang="en-US" altLang="en-US" sz="3797">
                <a:solidFill>
                  <a:schemeClr val="tx2"/>
                </a:solidFill>
                <a:cs typeface="Hoefler Text" charset="0"/>
              </a:rPr>
              <a:t>Human</a:t>
            </a:r>
          </a:p>
          <a:p>
            <a:pPr eaLnBrk="1" hangingPunct="1"/>
            <a:r>
              <a:rPr lang="en-US" altLang="en-US" sz="3797">
                <a:solidFill>
                  <a:schemeClr val="tx2"/>
                </a:solidFill>
                <a:cs typeface="Hoefler Text" charset="0"/>
              </a:rPr>
              <a:t>History</a:t>
            </a:r>
          </a:p>
        </p:txBody>
      </p:sp>
      <p:sp>
        <p:nvSpPr>
          <p:cNvPr id="2" name="Rounded Rectangle 1"/>
          <p:cNvSpPr/>
          <p:nvPr/>
        </p:nvSpPr>
        <p:spPr>
          <a:xfrm>
            <a:off x="9830224" y="3857695"/>
            <a:ext cx="65358" cy="339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437" name="Line 4"/>
          <p:cNvSpPr>
            <a:spLocks noChangeShapeType="1"/>
          </p:cNvSpPr>
          <p:nvPr/>
        </p:nvSpPr>
        <p:spPr bwMode="auto">
          <a:xfrm flipH="1">
            <a:off x="2283023" y="4035103"/>
            <a:ext cx="7612559" cy="3348"/>
          </a:xfrm>
          <a:prstGeom prst="line">
            <a:avLst/>
          </a:prstGeom>
          <a:noFill/>
          <a:ln w="127000">
            <a:solidFill>
              <a:srgbClr val="4D0069"/>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sz="1266"/>
          </a:p>
        </p:txBody>
      </p:sp>
      <p:sp>
        <p:nvSpPr>
          <p:cNvPr id="11" name="AutoShape 5"/>
          <p:cNvSpPr>
            <a:spLocks/>
          </p:cNvSpPr>
          <p:nvPr/>
        </p:nvSpPr>
        <p:spPr bwMode="auto">
          <a:xfrm>
            <a:off x="9656190" y="1708297"/>
            <a:ext cx="1983652" cy="1694269"/>
          </a:xfrm>
          <a:custGeom>
            <a:avLst/>
            <a:gdLst>
              <a:gd name="T0" fmla="*/ 0 w 21600"/>
              <a:gd name="T1" fmla="*/ 0 h 16631"/>
              <a:gd name="T2" fmla="*/ 21600 w 21600"/>
              <a:gd name="T3" fmla="*/ 16631 h 16631"/>
            </a:gdLst>
            <a:ahLst/>
            <a:cxnLst/>
            <a:rect l="T0" t="T1" r="T2" b="T3"/>
            <a:pathLst>
              <a:path w="21600" h="16631">
                <a:moveTo>
                  <a:pt x="1075" y="0"/>
                </a:moveTo>
                <a:cubicBezTo>
                  <a:pt x="481" y="0"/>
                  <a:pt x="0" y="1489"/>
                  <a:pt x="0" y="3326"/>
                </a:cubicBezTo>
                <a:lnTo>
                  <a:pt x="0" y="13305"/>
                </a:lnTo>
                <a:cubicBezTo>
                  <a:pt x="0" y="15142"/>
                  <a:pt x="481" y="16631"/>
                  <a:pt x="1075" y="16631"/>
                </a:cubicBezTo>
                <a:lnTo>
                  <a:pt x="1698" y="16631"/>
                </a:lnTo>
                <a:lnTo>
                  <a:pt x="2235" y="21600"/>
                </a:lnTo>
                <a:lnTo>
                  <a:pt x="2772" y="16631"/>
                </a:lnTo>
                <a:lnTo>
                  <a:pt x="20525" y="16631"/>
                </a:lnTo>
                <a:cubicBezTo>
                  <a:pt x="21119" y="16631"/>
                  <a:pt x="21600" y="15142"/>
                  <a:pt x="21600" y="13305"/>
                </a:cubicBezTo>
                <a:lnTo>
                  <a:pt x="21600" y="3326"/>
                </a:lnTo>
                <a:cubicBezTo>
                  <a:pt x="21600" y="1489"/>
                  <a:pt x="21119" y="0"/>
                  <a:pt x="20525" y="0"/>
                </a:cubicBezTo>
                <a:lnTo>
                  <a:pt x="1075" y="0"/>
                </a:lnTo>
                <a:close/>
                <a:moveTo>
                  <a:pt x="1075" y="0"/>
                </a:moveTo>
              </a:path>
            </a:pathLst>
          </a:custGeom>
          <a:solidFill>
            <a:srgbClr val="00BAF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nchor="ctr"/>
          <a:lstStyle>
            <a:lvl1pPr algn="ctr">
              <a:defRPr sz="3600">
                <a:solidFill>
                  <a:srgbClr val="595650"/>
                </a:solidFill>
                <a:latin typeface="Hoefler Text" charset="0"/>
                <a:cs typeface="Songti SC Regular" charset="0"/>
                <a:sym typeface="Hoefler Text" charset="0"/>
              </a:defRPr>
            </a:lvl1pPr>
            <a:lvl2pPr marL="742950" indent="-285750" algn="ctr">
              <a:defRPr sz="3600">
                <a:solidFill>
                  <a:srgbClr val="595650"/>
                </a:solidFill>
                <a:latin typeface="Hoefler Text" charset="0"/>
                <a:cs typeface="Songti SC Regular" charset="0"/>
                <a:sym typeface="Hoefler Text" charset="0"/>
              </a:defRPr>
            </a:lvl2pPr>
            <a:lvl3pPr marL="1143000" indent="-228600" algn="ctr">
              <a:defRPr sz="3600">
                <a:solidFill>
                  <a:srgbClr val="595650"/>
                </a:solidFill>
                <a:latin typeface="Hoefler Text" charset="0"/>
                <a:cs typeface="Songti SC Regular" charset="0"/>
                <a:sym typeface="Hoefler Text" charset="0"/>
              </a:defRPr>
            </a:lvl3pPr>
            <a:lvl4pPr marL="1600200" indent="-228600" algn="ctr">
              <a:defRPr sz="3600">
                <a:solidFill>
                  <a:srgbClr val="595650"/>
                </a:solidFill>
                <a:latin typeface="Hoefler Text" charset="0"/>
                <a:cs typeface="Songti SC Regular" charset="0"/>
                <a:sym typeface="Hoefler Text" charset="0"/>
              </a:defRPr>
            </a:lvl4pPr>
            <a:lvl5pPr marL="2057400" indent="-228600" algn="ctr">
              <a:defRPr sz="3600">
                <a:solidFill>
                  <a:srgbClr val="595650"/>
                </a:solidFill>
                <a:latin typeface="Hoefler Text" charset="0"/>
                <a:cs typeface="Songti SC Regular" charset="0"/>
                <a:sym typeface="Hoefler Text" charset="0"/>
              </a:defRPr>
            </a:lvl5pPr>
            <a:lvl6pPr marL="25146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6pPr>
            <a:lvl7pPr marL="29718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7pPr>
            <a:lvl8pPr marL="34290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8pPr>
            <a:lvl9pPr marL="3886200" indent="-228600" algn="ctr" eaLnBrk="0" fontAlgn="base" hangingPunct="0">
              <a:spcBef>
                <a:spcPct val="0"/>
              </a:spcBef>
              <a:spcAft>
                <a:spcPct val="0"/>
              </a:spcAft>
              <a:defRPr sz="3600">
                <a:solidFill>
                  <a:srgbClr val="595650"/>
                </a:solidFill>
                <a:latin typeface="Hoefler Text" charset="0"/>
                <a:cs typeface="Songti SC Regular" charset="0"/>
                <a:sym typeface="Hoefler Text" charset="0"/>
              </a:defRPr>
            </a:lvl9pPr>
          </a:lstStyle>
          <a:p>
            <a:pPr eaLnBrk="1" hangingPunct="1"/>
            <a:r>
              <a:rPr lang="en-US" altLang="en-US" sz="2531" dirty="0" smtClean="0">
                <a:solidFill>
                  <a:srgbClr val="FFFFFF"/>
                </a:solidFill>
                <a:cs typeface="Hoefler Text" charset="0"/>
              </a:rPr>
              <a:t>Challenge = Waiting and Social Distancing</a:t>
            </a:r>
            <a:endParaRPr lang="en-US" altLang="en-US" sz="2531" dirty="0">
              <a:solidFill>
                <a:srgbClr val="FFFFFF"/>
              </a:solidFill>
              <a:cs typeface="Hoefler Text"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882247"/>
      </p:ext>
    </p:extLst>
  </p:cSld>
  <p:clrMapOvr>
    <a:masterClrMapping/>
  </p:clrMapOvr>
  <mc:AlternateContent xmlns:mc="http://schemas.openxmlformats.org/markup-compatibility/2006">
    <mc:Choice xmlns:p14="http://schemas.microsoft.com/office/powerpoint/2010/main" Requires="p14">
      <p:transition spd="slow" p14:dur="2000" advTm="147266"/>
    </mc:Choice>
    <mc:Fallback>
      <p:transition spd="slow" advTm="14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Your Body Stand </a:t>
            </a:r>
            <a:r>
              <a:rPr lang="en-US" dirty="0" smtClean="0"/>
              <a:t>Down by Exercising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Detecting a challenge, your body is releasing cortisol (the stress hormone). This  puts you in peak performance condition – for solving a physical problem</a:t>
            </a:r>
          </a:p>
          <a:p>
            <a:r>
              <a:rPr lang="en-US" dirty="0" smtClean="0"/>
              <a:t>Heart beats faster, </a:t>
            </a:r>
            <a:r>
              <a:rPr lang="en-US" dirty="0" smtClean="0"/>
              <a:t>breathing changes, and the muscles tense up</a:t>
            </a:r>
          </a:p>
          <a:p>
            <a:r>
              <a:rPr lang="en-US" dirty="0" smtClean="0"/>
              <a:t>This state results in a lot of people these days experiencing headaches, stomach problems, back problems, and chest pains </a:t>
            </a:r>
            <a:endParaRPr lang="en-US" dirty="0" smtClean="0"/>
          </a:p>
          <a:p>
            <a:r>
              <a:rPr lang="en-US" dirty="0" smtClean="0"/>
              <a:t>It stays </a:t>
            </a:r>
            <a:r>
              <a:rPr lang="en-US" dirty="0" smtClean="0"/>
              <a:t>fully </a:t>
            </a:r>
            <a:r>
              <a:rPr lang="en-US" dirty="0" smtClean="0"/>
              <a:t>or partially </a:t>
            </a:r>
            <a:r>
              <a:rPr lang="en-US" dirty="0" smtClean="0"/>
              <a:t>in that mode until the cortisol has been burnt up in your muscles</a:t>
            </a:r>
          </a:p>
          <a:p>
            <a:pPr>
              <a:buFont typeface="Wingdings" panose="05000000000000000000" pitchFamily="2" charset="2"/>
              <a:buChar char="Ø"/>
            </a:pPr>
            <a:r>
              <a:rPr lang="en-US" dirty="0"/>
              <a:t>I</a:t>
            </a:r>
            <a:r>
              <a:rPr lang="en-US" dirty="0" smtClean="0"/>
              <a:t>f your health allows, get even more exercise than usual</a:t>
            </a:r>
          </a:p>
          <a:p>
            <a:pPr lvl="1">
              <a:buFont typeface="Wingdings" panose="05000000000000000000" pitchFamily="2" charset="2"/>
              <a:buChar char="Ø"/>
            </a:pPr>
            <a:r>
              <a:rPr lang="en-US" dirty="0" smtClean="0"/>
              <a:t>Strength training is especially good</a:t>
            </a:r>
            <a:endParaRPr lang="en-US"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739419"/>
      </p:ext>
    </p:extLst>
  </p:cSld>
  <p:clrMapOvr>
    <a:masterClrMapping/>
  </p:clrMapOvr>
  <mc:AlternateContent xmlns:mc="http://schemas.openxmlformats.org/markup-compatibility/2006">
    <mc:Choice xmlns:p14="http://schemas.microsoft.com/office/powerpoint/2010/main" Requires="p14">
      <p:transition spd="slow" p14:dur="2000" advTm="205269"/>
    </mc:Choice>
    <mc:Fallback>
      <p:transition spd="slow" advTm="20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Relaxation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This relaxation exercise is not as effective as physical exercise. Although it burns minimal amounts of cortisol, it can help our muscles relax. If any part of this causes pain, then don’t do what is causing the pain. </a:t>
            </a:r>
          </a:p>
          <a:p>
            <a:r>
              <a:rPr lang="en-US" dirty="0"/>
              <a:t>Take deep breaths throughout the muscle relaxation</a:t>
            </a:r>
          </a:p>
          <a:p>
            <a:pPr lvl="0"/>
            <a:r>
              <a:rPr lang="en-US" dirty="0"/>
              <a:t>Scrunch in toes 2 times 5 seconds</a:t>
            </a:r>
          </a:p>
          <a:p>
            <a:pPr lvl="0"/>
            <a:r>
              <a:rPr lang="en-US" dirty="0"/>
              <a:t>Push heels into the ground 2 times 5 seconds</a:t>
            </a:r>
          </a:p>
          <a:p>
            <a:pPr lvl="0"/>
            <a:r>
              <a:rPr lang="en-US" dirty="0"/>
              <a:t>Push legs together 2 times 5 seconds</a:t>
            </a:r>
          </a:p>
          <a:p>
            <a:r>
              <a:rPr lang="en-US" dirty="0"/>
              <a:t>Take an extra breath</a:t>
            </a:r>
          </a:p>
          <a:p>
            <a:pPr lvl="0"/>
            <a:r>
              <a:rPr lang="en-US" dirty="0" smtClean="0"/>
              <a:t>Scrunch in your stomach, moving your belly-button </a:t>
            </a:r>
            <a:r>
              <a:rPr lang="en-US" dirty="0"/>
              <a:t>in toward your back 2 times 5 seconds</a:t>
            </a:r>
          </a:p>
          <a:p>
            <a:pPr lvl="0"/>
            <a:r>
              <a:rPr lang="en-US" dirty="0"/>
              <a:t>Elbows at your side, push the elbows in toward your body 2 times 5 seconds</a:t>
            </a:r>
          </a:p>
          <a:p>
            <a:pPr lvl="0"/>
            <a:r>
              <a:rPr lang="en-US" dirty="0"/>
              <a:t>Stretch out, and apart, the fingers on your hand as much as you can, for 2 times 5 seconds</a:t>
            </a:r>
          </a:p>
          <a:p>
            <a:pPr lvl="0"/>
            <a:r>
              <a:rPr lang="en-US" dirty="0"/>
              <a:t>Push shoulders up toward the ears for 2 times 5 seconds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6846183"/>
      </p:ext>
    </p:extLst>
  </p:cSld>
  <p:clrMapOvr>
    <a:masterClrMapping/>
  </p:clrMapOvr>
  <mc:AlternateContent xmlns:mc="http://schemas.openxmlformats.org/markup-compatibility/2006">
    <mc:Choice xmlns:p14="http://schemas.microsoft.com/office/powerpoint/2010/main" Requires="p14">
      <p:transition spd="slow" p14:dur="2000" advTm="317274"/>
    </mc:Choice>
    <mc:Fallback>
      <p:transition spd="slow" advTm="31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Rid of Excess CO2 by Taking Deep Breaths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When we are in a pensive waiting pattern (or when we are concentrating on something), we often start having very shallow breathing</a:t>
            </a:r>
          </a:p>
          <a:p>
            <a:r>
              <a:rPr lang="en-US" dirty="0" smtClean="0"/>
              <a:t>We usually get enough oxygen in, but we are not getting rid of our exhaust – the CO2, and when these levels get high we get nervous and our frontal lobe does not work well </a:t>
            </a:r>
          </a:p>
          <a:p>
            <a:r>
              <a:rPr lang="en-US" dirty="0" smtClean="0"/>
              <a:t>(we get CO2 because we get energy from combining carbon from our food with oxygen from the air)</a:t>
            </a:r>
          </a:p>
          <a:p>
            <a:pPr>
              <a:buFont typeface="Wingdings" panose="05000000000000000000" pitchFamily="2" charset="2"/>
              <a:buChar char="Ø"/>
            </a:pPr>
            <a:r>
              <a:rPr lang="en-US" dirty="0" smtClean="0"/>
              <a:t>Take long breaths with a focus on long breaths out</a:t>
            </a:r>
          </a:p>
          <a:p>
            <a:pPr>
              <a:buFont typeface="Wingdings" panose="05000000000000000000" pitchFamily="2" charset="2"/>
              <a:buChar char="Ø"/>
            </a:pPr>
            <a:r>
              <a:rPr lang="en-US" dirty="0" smtClean="0"/>
              <a:t>When you are new to breathing exercises, they can make you light headed, so until used to it don’t do them while on a ladder, driving, operating heavy machinery, being dressed up like a penguin, or in any other situation where falling or losing concentration would be dangerous.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943866"/>
      </p:ext>
    </p:extLst>
  </p:cSld>
  <p:clrMapOvr>
    <a:masterClrMapping/>
  </p:clrMapOvr>
  <mc:AlternateContent xmlns:mc="http://schemas.openxmlformats.org/markup-compatibility/2006">
    <mc:Choice xmlns:p14="http://schemas.microsoft.com/office/powerpoint/2010/main" Requires="p14">
      <p:transition spd="slow" p14:dur="2000" advTm="244404"/>
    </mc:Choice>
    <mc:Fallback>
      <p:transition spd="slow" advTm="24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 breathing exercise</a:t>
            </a:r>
            <a:endParaRPr lang="en-US" dirty="0"/>
          </a:p>
        </p:txBody>
      </p:sp>
      <p:sp>
        <p:nvSpPr>
          <p:cNvPr id="3" name="Content Placeholder 2"/>
          <p:cNvSpPr>
            <a:spLocks noGrp="1"/>
          </p:cNvSpPr>
          <p:nvPr>
            <p:ph idx="1"/>
          </p:nvPr>
        </p:nvSpPr>
        <p:spPr/>
        <p:txBody>
          <a:bodyPr/>
          <a:lstStyle/>
          <a:p>
            <a:r>
              <a:rPr lang="en-US" dirty="0" smtClean="0"/>
              <a:t>Breathe in for 4 seconds</a:t>
            </a:r>
          </a:p>
          <a:p>
            <a:r>
              <a:rPr lang="en-US" dirty="0" smtClean="0"/>
              <a:t>Hold your breath for 7 seconds</a:t>
            </a:r>
          </a:p>
          <a:p>
            <a:r>
              <a:rPr lang="en-US" dirty="0" smtClean="0"/>
              <a:t>Breathe out for 8 seconds (this is easier if your purse your lips as if whistling)</a:t>
            </a:r>
          </a:p>
          <a:p>
            <a:r>
              <a:rPr lang="en-US" dirty="0" smtClean="0"/>
              <a:t>Repeat five or more times</a:t>
            </a:r>
          </a:p>
          <a:p>
            <a:r>
              <a:rPr lang="en-US" dirty="0" smtClean="0"/>
              <a:t>Children or people will lung problems may need to use the numbers 3-6-7 instead</a:t>
            </a: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7715733"/>
      </p:ext>
    </p:extLst>
  </p:cSld>
  <p:clrMapOvr>
    <a:masterClrMapping/>
  </p:clrMapOvr>
  <mc:AlternateContent xmlns:mc="http://schemas.openxmlformats.org/markup-compatibility/2006">
    <mc:Choice xmlns:p14="http://schemas.microsoft.com/office/powerpoint/2010/main" Requires="p14">
      <p:transition spd="slow" p14:dur="2000" advTm="168972"/>
    </mc:Choice>
    <mc:Fallback>
      <p:transition spd="slow" advTm="16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Drink Water</a:t>
            </a:r>
            <a:endParaRPr lang="en-US" dirty="0"/>
          </a:p>
        </p:txBody>
      </p:sp>
      <p:sp>
        <p:nvSpPr>
          <p:cNvPr id="3" name="Content Placeholder 2"/>
          <p:cNvSpPr>
            <a:spLocks noGrp="1"/>
          </p:cNvSpPr>
          <p:nvPr>
            <p:ph idx="1"/>
          </p:nvPr>
        </p:nvSpPr>
        <p:spPr/>
        <p:txBody>
          <a:bodyPr/>
          <a:lstStyle/>
          <a:p>
            <a:r>
              <a:rPr lang="en-US" dirty="0" smtClean="0"/>
              <a:t>To trick your brain into resetting from shallow to normal breathing, take a long slow chug of water</a:t>
            </a:r>
          </a:p>
          <a:p>
            <a:r>
              <a:rPr lang="en-US" dirty="0" smtClean="0"/>
              <a:t>Staying hydrated is also helpful in general. Americans tend to be mildly dehydrated, a state that tends to worsen any stress or anxiety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7963963"/>
      </p:ext>
    </p:extLst>
  </p:cSld>
  <p:clrMapOvr>
    <a:masterClrMapping/>
  </p:clrMapOvr>
  <mc:AlternateContent xmlns:mc="http://schemas.openxmlformats.org/markup-compatibility/2006">
    <mc:Choice xmlns:p14="http://schemas.microsoft.com/office/powerpoint/2010/main" Requires="p14">
      <p:transition spd="slow" p14:dur="2000" advTm="132692"/>
    </mc:Choice>
    <mc:Fallback>
      <p:transition spd="slow" advTm="13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539497"/>
            <a:ext cx="9520158" cy="969263"/>
          </a:xfrm>
        </p:spPr>
        <p:txBody>
          <a:bodyPr>
            <a:normAutofit fontScale="90000"/>
          </a:bodyPr>
          <a:lstStyle/>
          <a:p>
            <a:r>
              <a:rPr lang="en-US" dirty="0" smtClean="0"/>
              <a:t>Give Your Mind and Body Permission to Stand Down </a:t>
            </a:r>
            <a:r>
              <a:rPr lang="en-US" dirty="0" smtClean="0"/>
              <a:t>from </a:t>
            </a:r>
            <a:r>
              <a:rPr lang="en-US" dirty="0" smtClean="0"/>
              <a:t>High Alert By Having a Written Plan</a:t>
            </a:r>
            <a:endParaRPr lang="en-US" dirty="0"/>
          </a:p>
        </p:txBody>
      </p:sp>
      <p:sp>
        <p:nvSpPr>
          <p:cNvPr id="3" name="Content Placeholder 2"/>
          <p:cNvSpPr>
            <a:spLocks noGrp="1"/>
          </p:cNvSpPr>
          <p:nvPr>
            <p:ph idx="1"/>
          </p:nvPr>
        </p:nvSpPr>
        <p:spPr>
          <a:xfrm>
            <a:off x="1534696" y="1508760"/>
            <a:ext cx="9520158" cy="4059936"/>
          </a:xfrm>
        </p:spPr>
        <p:txBody>
          <a:bodyPr>
            <a:normAutofit fontScale="77500" lnSpcReduction="20000"/>
          </a:bodyPr>
          <a:lstStyle/>
          <a:p>
            <a:r>
              <a:rPr lang="en-US" dirty="0"/>
              <a:t>Your mind detects a challenge </a:t>
            </a:r>
            <a:r>
              <a:rPr lang="en-US" dirty="0" smtClean="0"/>
              <a:t>putting you in a state of anxiety, and may </a:t>
            </a:r>
            <a:r>
              <a:rPr lang="en-US" dirty="0"/>
              <a:t>naturally </a:t>
            </a:r>
            <a:r>
              <a:rPr lang="en-US" dirty="0" smtClean="0"/>
              <a:t>make you problem-solve </a:t>
            </a:r>
            <a:r>
              <a:rPr lang="en-US" dirty="0"/>
              <a:t>it, resulting in racing thoughts and frequent thoughts about </a:t>
            </a:r>
            <a:r>
              <a:rPr lang="en-US" dirty="0" smtClean="0"/>
              <a:t>COVID-19. </a:t>
            </a:r>
            <a:endParaRPr lang="en-US" dirty="0"/>
          </a:p>
          <a:p>
            <a:r>
              <a:rPr lang="en-US" dirty="0" smtClean="0"/>
              <a:t>Panicking is </a:t>
            </a:r>
            <a:r>
              <a:rPr lang="en-US" dirty="0" smtClean="0"/>
              <a:t>when we</a:t>
            </a:r>
            <a:r>
              <a:rPr lang="en-US" dirty="0" smtClean="0"/>
              <a:t> </a:t>
            </a:r>
            <a:r>
              <a:rPr lang="en-US" dirty="0" smtClean="0"/>
              <a:t>problem-solve it based on </a:t>
            </a:r>
            <a:r>
              <a:rPr lang="en-US" dirty="0" smtClean="0"/>
              <a:t>own </a:t>
            </a:r>
            <a:r>
              <a:rPr lang="en-US" dirty="0" smtClean="0"/>
              <a:t>anxiety</a:t>
            </a:r>
            <a:endParaRPr lang="en-US" dirty="0" smtClean="0"/>
          </a:p>
          <a:p>
            <a:r>
              <a:rPr lang="en-US" dirty="0" smtClean="0"/>
              <a:t>The opposite </a:t>
            </a:r>
            <a:r>
              <a:rPr lang="en-US" dirty="0" smtClean="0"/>
              <a:t>of panicking is </a:t>
            </a:r>
            <a:r>
              <a:rPr lang="en-US" dirty="0" smtClean="0"/>
              <a:t>to be mindful and to problem-solve by making a </a:t>
            </a:r>
            <a:r>
              <a:rPr lang="en-US" dirty="0" smtClean="0"/>
              <a:t>plan for our actions </a:t>
            </a:r>
            <a:endParaRPr lang="en-US" dirty="0" smtClean="0"/>
          </a:p>
          <a:p>
            <a:r>
              <a:rPr lang="en-US" dirty="0" smtClean="0"/>
              <a:t>Sit down and write down a list of the precautions you believe is best for you and others and </a:t>
            </a:r>
            <a:r>
              <a:rPr lang="en-US" u="sng" dirty="0" smtClean="0"/>
              <a:t>commit to those precautions</a:t>
            </a:r>
            <a:r>
              <a:rPr lang="en-US" dirty="0" smtClean="0"/>
              <a:t> </a:t>
            </a:r>
          </a:p>
          <a:p>
            <a:r>
              <a:rPr lang="en-US" dirty="0" smtClean="0"/>
              <a:t>Later, if you find your mind pre-occupied with protecting yourself from COVID-19, check your choices up against your plan rather than </a:t>
            </a:r>
            <a:r>
              <a:rPr lang="en-US" dirty="0" smtClean="0"/>
              <a:t>making your choices based on your anxiety </a:t>
            </a:r>
          </a:p>
          <a:p>
            <a:r>
              <a:rPr lang="en-US" dirty="0" smtClean="0"/>
              <a:t>Expect to revise your plan as your local </a:t>
            </a:r>
            <a:r>
              <a:rPr lang="en-US" dirty="0" smtClean="0"/>
              <a:t>conditions and official recommendations change. </a:t>
            </a:r>
            <a:r>
              <a:rPr lang="en-US" dirty="0" smtClean="0"/>
              <a:t>But Sit </a:t>
            </a:r>
            <a:r>
              <a:rPr lang="en-US" dirty="0" smtClean="0"/>
              <a:t>down and actually revise </a:t>
            </a:r>
            <a:r>
              <a:rPr lang="en-US" dirty="0" smtClean="0"/>
              <a:t>your plan rather </a:t>
            </a:r>
            <a:r>
              <a:rPr lang="en-US" dirty="0" smtClean="0"/>
              <a:t>than carry your revisions in your head.</a:t>
            </a:r>
          </a:p>
          <a:p>
            <a:r>
              <a:rPr lang="en-US" dirty="0" smtClean="0"/>
              <a:t>If you want to revise or review </a:t>
            </a:r>
            <a:r>
              <a:rPr lang="en-US" dirty="0" smtClean="0"/>
              <a:t>your list of precaution, a good time to do it is during a scheduled worry </a:t>
            </a:r>
            <a:r>
              <a:rPr lang="en-US" dirty="0" smtClean="0"/>
              <a:t>time (discussed later)</a:t>
            </a:r>
          </a:p>
          <a:p>
            <a:endParaRPr lang="en-US" dirty="0"/>
          </a:p>
          <a:p>
            <a:endParaRPr lang="en-US" dirty="0" smtClean="0"/>
          </a:p>
          <a:p>
            <a:endParaRPr lang="en-US" dirty="0" smtClean="0"/>
          </a:p>
          <a:p>
            <a:endParaRPr lang="en-US" dirty="0" smtClean="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1450890"/>
      </p:ext>
    </p:extLst>
  </p:cSld>
  <p:clrMapOvr>
    <a:masterClrMapping/>
  </p:clrMapOvr>
  <mc:AlternateContent xmlns:mc="http://schemas.openxmlformats.org/markup-compatibility/2006">
    <mc:Choice xmlns:p14="http://schemas.microsoft.com/office/powerpoint/2010/main" Requires="p14">
      <p:transition spd="slow" p14:dur="2000" advTm="235041"/>
    </mc:Choice>
    <mc:Fallback>
      <p:transition spd="slow" advTm="23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docProps/app.xml><?xml version="1.0" encoding="utf-8"?>
<Properties xmlns="http://schemas.openxmlformats.org/officeDocument/2006/extended-properties" xmlns:vt="http://schemas.openxmlformats.org/officeDocument/2006/docPropsVTypes">
  <Template>TM10001114[[fn=Gallery]]</Template>
  <TotalTime>384</TotalTime>
  <Words>1553</Words>
  <Application>Microsoft Office PowerPoint</Application>
  <PresentationFormat>Widescreen</PresentationFormat>
  <Paragraphs>85</Paragraphs>
  <Slides>16</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Hoefler Text</vt:lpstr>
      <vt:lpstr>Palatino Linotype</vt:lpstr>
      <vt:lpstr>Songti SC Regular</vt:lpstr>
      <vt:lpstr>Wingdings</vt:lpstr>
      <vt:lpstr>Gallery</vt:lpstr>
      <vt:lpstr>Coping with Anxiety and Stress During COVID-19</vt:lpstr>
      <vt:lpstr>The Brain Is Detecting a Challenge</vt:lpstr>
      <vt:lpstr>Why More  Anxiety/Stress Now</vt:lpstr>
      <vt:lpstr>Help Your Body Stand Down by Exercising</vt:lpstr>
      <vt:lpstr>Muscle Relaxation</vt:lpstr>
      <vt:lpstr>Get Rid of Excess CO2 by Taking Deep Breaths</vt:lpstr>
      <vt:lpstr>Example of a breathing exercise</vt:lpstr>
      <vt:lpstr>Drink Water</vt:lpstr>
      <vt:lpstr>Give Your Mind and Body Permission to Stand Down from High Alert By Having a Written Plan</vt:lpstr>
      <vt:lpstr>Use Your Deliberate Thoughts to Help Yourself</vt:lpstr>
      <vt:lpstr>Keep Your Feelings in Perspective</vt:lpstr>
      <vt:lpstr>Plan Your Media Engagement</vt:lpstr>
      <vt:lpstr>Schedule A Worry-Time</vt:lpstr>
      <vt:lpstr>Create a Schedule</vt:lpstr>
      <vt:lpstr>Stay Connected</vt:lpstr>
      <vt:lpstr>Thank You!</vt:lpstr>
    </vt:vector>
  </TitlesOfParts>
  <Company>Fond du Lac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Coping with Anxiety and Stress During COVID-19</dc:title>
  <dc:creator>Klausen, Espen</dc:creator>
  <cp:lastModifiedBy>Klausen, Espen</cp:lastModifiedBy>
  <cp:revision>21</cp:revision>
  <dcterms:created xsi:type="dcterms:W3CDTF">2020-03-26T12:56:12Z</dcterms:created>
  <dcterms:modified xsi:type="dcterms:W3CDTF">2020-03-26T19:33:44Z</dcterms:modified>
</cp:coreProperties>
</file>